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66" r:id="rId2"/>
    <p:sldMasterId id="2147483681" r:id="rId3"/>
    <p:sldMasterId id="2147483696" r:id="rId4"/>
  </p:sldMasterIdLst>
  <p:notesMasterIdLst>
    <p:notesMasterId r:id="rId26"/>
  </p:notesMasterIdLst>
  <p:sldIdLst>
    <p:sldId id="327" r:id="rId5"/>
    <p:sldId id="328" r:id="rId6"/>
    <p:sldId id="256" r:id="rId7"/>
    <p:sldId id="325" r:id="rId8"/>
    <p:sldId id="330" r:id="rId9"/>
    <p:sldId id="332" r:id="rId10"/>
    <p:sldId id="333" r:id="rId11"/>
    <p:sldId id="334" r:id="rId12"/>
    <p:sldId id="280" r:id="rId13"/>
    <p:sldId id="335" r:id="rId14"/>
    <p:sldId id="336" r:id="rId15"/>
    <p:sldId id="317" r:id="rId16"/>
    <p:sldId id="337" r:id="rId17"/>
    <p:sldId id="286" r:id="rId18"/>
    <p:sldId id="338" r:id="rId19"/>
    <p:sldId id="291" r:id="rId20"/>
    <p:sldId id="307" r:id="rId21"/>
    <p:sldId id="318" r:id="rId22"/>
    <p:sldId id="319" r:id="rId23"/>
    <p:sldId id="322" r:id="rId24"/>
    <p:sldId id="279" r:id="rId2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FF99"/>
    <a:srgbClr val="FFFFCC"/>
    <a:srgbClr val="0000FF"/>
    <a:srgbClr val="FFCCFF"/>
    <a:srgbClr val="FF3399"/>
    <a:srgbClr val="00FF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6" autoAdjust="0"/>
    <p:restoredTop sz="94660"/>
  </p:normalViewPr>
  <p:slideViewPr>
    <p:cSldViewPr>
      <p:cViewPr varScale="1">
        <p:scale>
          <a:sx n="69" d="100"/>
          <a:sy n="69" d="100"/>
        </p:scale>
        <p:origin x="-1146"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1884C26A-9E39-4AA1-A269-3A23DE48E7D6}" type="datetimeFigureOut">
              <a:rPr lang="en-US"/>
              <a:pPr>
                <a:defRPr/>
              </a:pPr>
              <a:t>8/29/2016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03491B80-8B69-4CD1-9019-2B653731E56F}" type="slidenum">
              <a:rPr lang="en-US"/>
              <a:pPr>
                <a:defRPr/>
              </a:pPr>
              <a:t>‹#›</a:t>
            </a:fld>
            <a:endParaRPr lang="en-US"/>
          </a:p>
        </p:txBody>
      </p:sp>
    </p:spTree>
    <p:extLst>
      <p:ext uri="{BB962C8B-B14F-4D97-AF65-F5344CB8AC3E}">
        <p14:creationId xmlns:p14="http://schemas.microsoft.com/office/powerpoint/2010/main" val="24990897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6970BB6-3ED9-4D83-B669-63BC3A96F4D9}" type="slidenum">
              <a:rPr lang="en-US" smtClean="0"/>
              <a:pPr/>
              <a:t>3</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225DC6D-71C6-4B72-82A5-6E112568538E}" type="slidenum">
              <a:rPr lang="en-US" smtClean="0"/>
              <a:pPr/>
              <a:t>16</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8E1933C-6BEA-4A77-BEE9-A54DE291789F}" type="slidenum">
              <a:rPr lang="en-US" smtClean="0"/>
              <a:pPr/>
              <a:t>17</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B538B02-6D00-46C7-9966-5BDCDFC6F5C3}" type="slidenum">
              <a:rPr lang="en-US" smtClean="0"/>
              <a:pPr/>
              <a:t>18</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B62532D-DD01-4423-98F7-59CEF47AFB06}" type="slidenum">
              <a:rPr lang="en-US" smtClean="0"/>
              <a:pPr/>
              <a:t>19</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04630AD-43A8-4DBA-AA5E-357A408374E3}" type="slidenum">
              <a:rPr lang="en-US" smtClean="0"/>
              <a:pPr/>
              <a:t>20</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68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3352BAE-45F8-4222-A135-2BD2156AF0DE}" type="slidenum">
              <a:rPr lang="en-US" smtClean="0"/>
              <a:pPr/>
              <a:t>21</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E514642-7C09-49F4-9F53-A1D1B9E4C2F2}" type="slidenum">
              <a:rPr lang="en-US" smtClean="0"/>
              <a:pPr/>
              <a:t>4</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E514642-7C09-49F4-9F53-A1D1B9E4C2F2}" type="slidenum">
              <a:rPr lang="en-US" smtClean="0"/>
              <a:pPr/>
              <a:t>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E514642-7C09-49F4-9F53-A1D1B9E4C2F2}" type="slidenum">
              <a:rPr lang="en-US" smtClean="0">
                <a:solidFill>
                  <a:prstClr val="black"/>
                </a:solidFill>
              </a:rPr>
              <a:pPr/>
              <a:t>10</a:t>
            </a:fld>
            <a:endParaRPr lang="en-US" smtClean="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E514642-7C09-49F4-9F53-A1D1B9E4C2F2}" type="slidenum">
              <a:rPr lang="en-US" smtClean="0">
                <a:solidFill>
                  <a:prstClr val="black"/>
                </a:solidFill>
              </a:rPr>
              <a:pPr/>
              <a:t>11</a:t>
            </a:fld>
            <a:endParaRPr lang="en-US" smtClean="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66C9CEA-4733-48A7-BD9E-A35D63E83460}" type="slidenum">
              <a:rPr lang="en-US" smtClean="0"/>
              <a:pPr/>
              <a:t>12</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66C9CEA-4733-48A7-BD9E-A35D63E83460}" type="slidenum">
              <a:rPr lang="en-US" smtClean="0">
                <a:solidFill>
                  <a:prstClr val="black"/>
                </a:solidFill>
              </a:rPr>
              <a:pPr/>
              <a:t>13</a:t>
            </a:fld>
            <a:endParaRPr lang="en-US"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6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CA1859D-6CB0-4DF8-81BF-8689B6DF4681}" type="slidenum">
              <a:rPr lang="en-US" smtClean="0"/>
              <a:pPr/>
              <a:t>14</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6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CA1859D-6CB0-4DF8-81BF-8689B6DF4681}" type="slidenum">
              <a:rPr lang="en-US" smtClean="0">
                <a:solidFill>
                  <a:prstClr val="black"/>
                </a:solidFill>
              </a:rPr>
              <a:pPr/>
              <a:t>15</a:t>
            </a:fld>
            <a:endParaRPr lang="en-US" smtClean="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5E91C83-5312-46CA-A5E8-DE2B0E8E3D40}"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4CCA80A-8049-42C6-A18D-D213A9D1315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80BAC0-58E6-4365-9C8A-52E20CF4B6E0}"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CBB49D60-F193-41A2-8E19-CE9E96938978}"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0C710B4-A4E7-4A77-8580-6D41AD222C42}"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5A4C670-AA74-4D84-A439-0B8FDFFDAC1F}"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5E91C83-5312-46CA-A5E8-DE2B0E8E3D4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255678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33425B-B192-449D-B0B0-A9DCA85E3F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7647728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E942D6C-F6E7-4DFA-9DF4-B6383C8FB0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112326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1C1DD3F-2AE8-43CD-86D8-7A1C405CA6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61549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3449324-FE1A-463B-B764-D514F33997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20722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33425B-B192-449D-B0B0-A9DCA85E3FAC}"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CF63577-3C9E-4942-A961-3C9A7255A98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3769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B4DA743-863A-43DB-BEC0-3EBC5C45381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146110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5A2A7D1-8480-45A9-9921-CB1BD0DE21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409270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C2B7070-30D3-451E-9922-AD9B29DCB3B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38161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4CCA80A-8049-42C6-A18D-D213A9D1315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8930844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C80BAC0-58E6-4365-9C8A-52E20CF4B6E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12164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CBB49D60-F193-41A2-8E19-CE9E9693897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164528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0C710B4-A4E7-4A77-8580-6D41AD222C4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53718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5A4C670-AA74-4D84-A439-0B8FDFFDAC1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516783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5E91C83-5312-46CA-A5E8-DE2B0E8E3D4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2537605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942D6C-F6E7-4DFA-9DF4-B6383C8FB021}"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33425B-B192-449D-B0B0-A9DCA85E3F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57987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E942D6C-F6E7-4DFA-9DF4-B6383C8FB0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32661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1C1DD3F-2AE8-43CD-86D8-7A1C405CA6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537166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3449324-FE1A-463B-B764-D514F33997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8949364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CF63577-3C9E-4942-A961-3C9A7255A98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605741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B4DA743-863A-43DB-BEC0-3EBC5C45381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262212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5A2A7D1-8480-45A9-9921-CB1BD0DE21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805204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C2B7070-30D3-451E-9922-AD9B29DCB3B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81084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4CCA80A-8049-42C6-A18D-D213A9D1315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07887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C80BAC0-58E6-4365-9C8A-52E20CF4B6E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038788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1C1DD3F-2AE8-43CD-86D8-7A1C405CA695}"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CBB49D60-F193-41A2-8E19-CE9E9693897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722698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0C710B4-A4E7-4A77-8580-6D41AD222C4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6402578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5A4C670-AA74-4D84-A439-0B8FDFFDAC1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5040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5E91C83-5312-46CA-A5E8-DE2B0E8E3D4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932188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33425B-B192-449D-B0B0-A9DCA85E3F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175308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E942D6C-F6E7-4DFA-9DF4-B6383C8FB0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348923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1C1DD3F-2AE8-43CD-86D8-7A1C405CA6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3563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3449324-FE1A-463B-B764-D514F33997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064773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CF63577-3C9E-4942-A961-3C9A7255A98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601649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B4DA743-863A-43DB-BEC0-3EBC5C45381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9612765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3449324-FE1A-463B-B764-D514F3399791}"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5A2A7D1-8480-45A9-9921-CB1BD0DE21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7659238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C2B7070-30D3-451E-9922-AD9B29DCB3B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232261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4CCA80A-8049-42C6-A18D-D213A9D1315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60470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C80BAC0-58E6-4365-9C8A-52E20CF4B6E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4313711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CBB49D60-F193-41A2-8E19-CE9E9693897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884392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0C710B4-A4E7-4A77-8580-6D41AD222C4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828708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5A4C670-AA74-4D84-A439-0B8FDFFDAC1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6232511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CF63577-3C9E-4942-A961-3C9A7255A98A}"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B4DA743-863A-43DB-BEC0-3EBC5C45381E}"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A2A7D1-8480-45A9-9921-CB1BD0DE21B6}"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C2B7070-30D3-451E-9922-AD9B29DCB3BD}"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80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8806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8807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BE5D968-1F12-41A9-A915-E94D32F1DF3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80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solidFill>
                <a:srgbClr val="000000"/>
              </a:solidFill>
            </a:endParaRPr>
          </a:p>
        </p:txBody>
      </p:sp>
      <p:sp>
        <p:nvSpPr>
          <p:cNvPr id="8806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solidFill>
                <a:srgbClr val="000000"/>
              </a:solidFill>
            </a:endParaRPr>
          </a:p>
        </p:txBody>
      </p:sp>
      <p:sp>
        <p:nvSpPr>
          <p:cNvPr id="8807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BE5D968-1F12-41A9-A915-E94D32F1DF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083035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80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solidFill>
                <a:srgbClr val="000000"/>
              </a:solidFill>
            </a:endParaRPr>
          </a:p>
        </p:txBody>
      </p:sp>
      <p:sp>
        <p:nvSpPr>
          <p:cNvPr id="8806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solidFill>
                <a:srgbClr val="000000"/>
              </a:solidFill>
            </a:endParaRPr>
          </a:p>
        </p:txBody>
      </p:sp>
      <p:sp>
        <p:nvSpPr>
          <p:cNvPr id="8807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BE5D968-1F12-41A9-A915-E94D32F1DF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862790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80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solidFill>
                <a:srgbClr val="000000"/>
              </a:solidFill>
            </a:endParaRPr>
          </a:p>
        </p:txBody>
      </p:sp>
      <p:sp>
        <p:nvSpPr>
          <p:cNvPr id="8806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solidFill>
                <a:srgbClr val="000000"/>
              </a:solidFill>
            </a:endParaRPr>
          </a:p>
        </p:txBody>
      </p:sp>
      <p:sp>
        <p:nvSpPr>
          <p:cNvPr id="8807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BE5D968-1F12-41A9-A915-E94D32F1DF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46691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gif"/></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0.gif"/><Relationship Id="rId4" Type="http://schemas.openxmlformats.org/officeDocument/2006/relationships/image" Target="../media/image39.gi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sil gambar untuk banda nei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609600"/>
            <a:ext cx="8305800" cy="1877437"/>
          </a:xfrm>
          <a:prstGeom prst="rect">
            <a:avLst/>
          </a:prstGeom>
          <a:noFill/>
        </p:spPr>
        <p:txBody>
          <a:bodyPr wrap="square" rtlCol="0">
            <a:spAutoFit/>
          </a:bodyPr>
          <a:lstStyle/>
          <a:p>
            <a:pPr algn="ctr"/>
            <a:r>
              <a:rPr lang="id-ID" sz="3000" dirty="0" smtClean="0">
                <a:solidFill>
                  <a:schemeClr val="bg1"/>
                </a:solidFill>
                <a:latin typeface="Arial Black" pitchFamily="34" charset="0"/>
                <a:cs typeface="Aharoni" pitchFamily="2" charset="-79"/>
              </a:rPr>
              <a:t>SELAMAT DATANG PESERTA SEMINAR </a:t>
            </a:r>
          </a:p>
          <a:p>
            <a:pPr algn="ctr"/>
            <a:r>
              <a:rPr lang="id-ID" sz="3200" dirty="0" smtClean="0">
                <a:solidFill>
                  <a:schemeClr val="bg1"/>
                </a:solidFill>
                <a:latin typeface="Arial Black" pitchFamily="34" charset="0"/>
                <a:cs typeface="Aharoni" pitchFamily="2" charset="-79"/>
              </a:rPr>
              <a:t>PROPOSAL TESIS</a:t>
            </a:r>
          </a:p>
          <a:p>
            <a:pPr algn="ctr"/>
            <a:endParaRPr lang="id-ID" dirty="0">
              <a:solidFill>
                <a:schemeClr val="bg1"/>
              </a:solidFill>
              <a:latin typeface="Arial Black" pitchFamily="34" charset="0"/>
              <a:cs typeface="Aharoni" pitchFamily="2" charset="-79"/>
            </a:endParaRPr>
          </a:p>
          <a:p>
            <a:pPr algn="ctr"/>
            <a:endParaRPr lang="id-ID" dirty="0" smtClean="0">
              <a:solidFill>
                <a:schemeClr val="bg1"/>
              </a:solidFill>
              <a:latin typeface="Arial Black" pitchFamily="34" charset="0"/>
              <a:cs typeface="Aharoni" pitchFamily="2" charset="-79"/>
            </a:endParaRPr>
          </a:p>
          <a:p>
            <a:pPr algn="ctr"/>
            <a:endParaRPr lang="id-ID" dirty="0">
              <a:solidFill>
                <a:schemeClr val="bg1"/>
              </a:solidFill>
              <a:latin typeface="Arial Black" pitchFamily="34" charset="0"/>
              <a:cs typeface="Aharoni" pitchFamily="2" charset="-79"/>
            </a:endParaRPr>
          </a:p>
        </p:txBody>
      </p:sp>
      <p:sp>
        <p:nvSpPr>
          <p:cNvPr id="6" name="TextBox 5"/>
          <p:cNvSpPr txBox="1"/>
          <p:nvPr/>
        </p:nvSpPr>
        <p:spPr>
          <a:xfrm>
            <a:off x="457200" y="3733800"/>
            <a:ext cx="8077200" cy="2677656"/>
          </a:xfrm>
          <a:prstGeom prst="rect">
            <a:avLst/>
          </a:prstGeom>
          <a:noFill/>
        </p:spPr>
        <p:txBody>
          <a:bodyPr wrap="square" rtlCol="0">
            <a:spAutoFit/>
          </a:bodyPr>
          <a:lstStyle/>
          <a:p>
            <a:pPr algn="ctr"/>
            <a:endParaRPr lang="id-ID" sz="2800" dirty="0" smtClean="0">
              <a:solidFill>
                <a:schemeClr val="bg1"/>
              </a:solidFill>
              <a:latin typeface="Arial Black" pitchFamily="34" charset="0"/>
              <a:cs typeface="Aharoni" pitchFamily="2" charset="-79"/>
            </a:endParaRPr>
          </a:p>
          <a:p>
            <a:pPr algn="ctr"/>
            <a:endParaRPr lang="id-ID" sz="2800" dirty="0">
              <a:solidFill>
                <a:schemeClr val="bg1"/>
              </a:solidFill>
              <a:latin typeface="Arial Black" pitchFamily="34" charset="0"/>
              <a:cs typeface="Aharoni" pitchFamily="2" charset="-79"/>
            </a:endParaRPr>
          </a:p>
          <a:p>
            <a:pPr algn="ctr"/>
            <a:endParaRPr lang="id-ID" sz="2800" dirty="0" smtClean="0">
              <a:solidFill>
                <a:schemeClr val="bg1"/>
              </a:solidFill>
              <a:latin typeface="Arial Black" pitchFamily="34" charset="0"/>
              <a:cs typeface="Aharoni" pitchFamily="2" charset="-79"/>
            </a:endParaRPr>
          </a:p>
          <a:p>
            <a:pPr algn="ctr"/>
            <a:r>
              <a:rPr lang="id-ID" sz="2800" dirty="0" smtClean="0">
                <a:solidFill>
                  <a:schemeClr val="bg1"/>
                </a:solidFill>
                <a:latin typeface="Arial Black" pitchFamily="34" charset="0"/>
                <a:cs typeface="Aharoni" pitchFamily="2" charset="-79"/>
              </a:rPr>
              <a:t>MALANG, 30 AGUSTUS 2016</a:t>
            </a:r>
          </a:p>
          <a:p>
            <a:pPr algn="ctr"/>
            <a:endParaRPr lang="id-ID" sz="2800" dirty="0">
              <a:solidFill>
                <a:schemeClr val="bg1"/>
              </a:solidFill>
              <a:latin typeface="Arial Black" pitchFamily="34" charset="0"/>
              <a:cs typeface="Aharoni" pitchFamily="2" charset="-79"/>
            </a:endParaRPr>
          </a:p>
          <a:p>
            <a:pPr algn="ctr"/>
            <a:r>
              <a:rPr lang="id-ID" sz="2800" dirty="0" smtClean="0">
                <a:solidFill>
                  <a:schemeClr val="bg1"/>
                </a:solidFill>
                <a:latin typeface="Arial Black" pitchFamily="34" charset="0"/>
                <a:cs typeface="Aharoni" pitchFamily="2" charset="-79"/>
              </a:rPr>
              <a:t>GEDUNG: 08/SPA 401</a:t>
            </a:r>
            <a:endParaRPr lang="id-ID" sz="2800" dirty="0">
              <a:solidFill>
                <a:schemeClr val="bg1"/>
              </a:solidFill>
              <a:latin typeface="Arial Black" pitchFamily="34" charset="0"/>
              <a:cs typeface="Aharoni" pitchFamily="2" charset="-79"/>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8300" y="2487036"/>
            <a:ext cx="1970500" cy="1731525"/>
          </a:xfrm>
          <a:prstGeom prst="ellipse">
            <a:avLst/>
          </a:prstGeom>
          <a:ln w="9525">
            <a:solidFill>
              <a:schemeClr val="tx1"/>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93612990"/>
      </p:ext>
    </p:extLst>
  </p:cSld>
  <p:clrMapOvr>
    <a:masterClrMapping/>
  </p:clrMapOvr>
  <mc:AlternateContent xmlns:mc="http://schemas.openxmlformats.org/markup-compatibility/2006" xmlns:p14="http://schemas.microsoft.com/office/powerpoint/2010/main">
    <mc:Choice Requires="p14">
      <p:transition spd="slow" p14:dur="4000" advTm="14000">
        <p14:vortex dir="r"/>
      </p:transition>
    </mc:Choice>
    <mc:Fallback xmlns="">
      <p:transition spd="slow" advTm="1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1027"/>
                                        </p:tgtEl>
                                      </p:cBhvr>
                                    </p:animEffect>
                                    <p:anim calcmode="lin" valueType="num">
                                      <p:cBhvr>
                                        <p:cTn id="7" dur="2000"/>
                                        <p:tgtEl>
                                          <p:spTgt spid="102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1027"/>
                                        </p:tgtEl>
                                        <p:attrNameLst>
                                          <p:attrName>ppt_h</p:attrName>
                                        </p:attrNameLst>
                                      </p:cBhvr>
                                      <p:tavLst>
                                        <p:tav tm="0">
                                          <p:val>
                                            <p:strVal val="ppt_h"/>
                                          </p:val>
                                        </p:tav>
                                        <p:tav tm="100000">
                                          <p:val>
                                            <p:strVal val="ppt_h"/>
                                          </p:val>
                                        </p:tav>
                                      </p:tavLst>
                                    </p:anim>
                                    <p:set>
                                      <p:cBhvr>
                                        <p:cTn id="9" dur="1" fill="hold">
                                          <p:stCondLst>
                                            <p:cond delay="1999"/>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3250" name="Oval 2"/>
          <p:cNvSpPr>
            <a:spLocks noChangeArrowheads="1"/>
          </p:cNvSpPr>
          <p:nvPr/>
        </p:nvSpPr>
        <p:spPr bwMode="auto">
          <a:xfrm>
            <a:off x="3124200" y="228600"/>
            <a:ext cx="3048000" cy="914400"/>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endParaRPr lang="en-US" sz="2400" dirty="0">
              <a:solidFill>
                <a:srgbClr val="FFFFFF"/>
              </a:solidFill>
              <a:latin typeface="Berlin Sans FB" pitchFamily="34" charset="0"/>
            </a:endParaRPr>
          </a:p>
          <a:p>
            <a:pPr algn="ctr">
              <a:defRPr/>
            </a:pPr>
            <a:r>
              <a:rPr lang="id-ID" sz="2400" dirty="0" smtClean="0">
                <a:solidFill>
                  <a:srgbClr val="FFFFFF"/>
                </a:solidFill>
                <a:latin typeface="Berlin Sans FB" pitchFamily="34" charset="0"/>
              </a:rPr>
              <a:t>Kegunaan Penelitian</a:t>
            </a:r>
            <a:endParaRPr lang="en-US" sz="2400" dirty="0">
              <a:solidFill>
                <a:srgbClr val="FFFFFF"/>
              </a:solidFill>
              <a:latin typeface="Berlin Sans FB" pitchFamily="34" charset="0"/>
            </a:endParaRPr>
          </a:p>
          <a:p>
            <a:pPr algn="ctr">
              <a:defRPr/>
            </a:pPr>
            <a:endParaRPr lang="en-US" sz="2400" dirty="0">
              <a:solidFill>
                <a:srgbClr val="FFFFFF"/>
              </a:solidFill>
              <a:latin typeface="Berlin Sans FB" pitchFamily="34" charset="0"/>
            </a:endParaRPr>
          </a:p>
        </p:txBody>
      </p:sp>
      <p:sp>
        <p:nvSpPr>
          <p:cNvPr id="30" name="Rounded Rectangle 29"/>
          <p:cNvSpPr>
            <a:spLocks noChangeArrowheads="1"/>
          </p:cNvSpPr>
          <p:nvPr/>
        </p:nvSpPr>
        <p:spPr bwMode="auto">
          <a:xfrm>
            <a:off x="838200" y="2057400"/>
            <a:ext cx="7369175" cy="15240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marL="263525" lvl="1" indent="-263525" algn="just">
              <a:defRPr/>
            </a:pPr>
            <a:r>
              <a:rPr lang="id-ID" b="1" dirty="0" smtClean="0"/>
              <a:t>1. Menemukan </a:t>
            </a:r>
            <a:r>
              <a:rPr lang="id-ID" b="1" dirty="0"/>
              <a:t>suatu kerangka pikir baru yang bermanfaat bagi teori pengembangan model pembelajaran </a:t>
            </a:r>
            <a:r>
              <a:rPr lang="id-ID" b="1" i="1" dirty="0"/>
              <a:t>problem based learning </a:t>
            </a:r>
            <a:r>
              <a:rPr lang="id-ID" b="1" dirty="0"/>
              <a:t>pada mata pelajaran fisika yang diterapkan pada siswa SMA Kristen YPKPM Ambon.</a:t>
            </a:r>
            <a:endParaRPr lang="id-ID" sz="1600" b="1" dirty="0"/>
          </a:p>
          <a:p>
            <a:pPr algn="just">
              <a:defRPr/>
            </a:pPr>
            <a:endParaRPr lang="en-US" sz="2000" b="1" dirty="0">
              <a:solidFill>
                <a:srgbClr val="000000"/>
              </a:solidFill>
              <a:latin typeface="Berlin Sans FB" pitchFamily="34" charset="0"/>
            </a:endParaRPr>
          </a:p>
        </p:txBody>
      </p:sp>
      <p:sp>
        <p:nvSpPr>
          <p:cNvPr id="6" name="Rounded Rectangle 5"/>
          <p:cNvSpPr>
            <a:spLocks noChangeArrowheads="1"/>
          </p:cNvSpPr>
          <p:nvPr/>
        </p:nvSpPr>
        <p:spPr bwMode="auto">
          <a:xfrm>
            <a:off x="762000" y="3810000"/>
            <a:ext cx="7494587" cy="18288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marL="263525" lvl="1" indent="-263525" algn="just">
              <a:defRPr/>
            </a:pPr>
            <a:r>
              <a:rPr lang="id-ID" b="1" dirty="0" smtClean="0"/>
              <a:t>2.Sebagai </a:t>
            </a:r>
            <a:r>
              <a:rPr lang="id-ID" b="1" dirty="0"/>
              <a:t>bahan uji coba sejauh mana efektivitas model pembelajaran </a:t>
            </a:r>
            <a:r>
              <a:rPr lang="id-ID" b="1" i="1" dirty="0"/>
              <a:t>problem based learning</a:t>
            </a:r>
            <a:r>
              <a:rPr lang="id-ID" b="1" dirty="0"/>
              <a:t> (PBL) yang diterapkan untuk dimanfaatkan oleh siswa dalam upaya untuk meningkatkan model mental siswa, keterampilan berpikir kreatif siswa.</a:t>
            </a:r>
            <a:endParaRPr lang="id-ID" sz="1600" b="1" dirty="0"/>
          </a:p>
          <a:p>
            <a:pPr algn="just">
              <a:defRPr/>
            </a:pPr>
            <a:endParaRPr lang="en-US" sz="2000" b="1" dirty="0">
              <a:solidFill>
                <a:srgbClr val="000000"/>
              </a:solidFill>
              <a:latin typeface="Berlin Sans FB" pitchFamily="34" charset="0"/>
            </a:endParaRPr>
          </a:p>
        </p:txBody>
      </p:sp>
      <p:sp>
        <p:nvSpPr>
          <p:cNvPr id="7" name="Rounded Rectangle 6"/>
          <p:cNvSpPr>
            <a:spLocks noChangeArrowheads="1"/>
          </p:cNvSpPr>
          <p:nvPr/>
        </p:nvSpPr>
        <p:spPr bwMode="auto">
          <a:xfrm>
            <a:off x="762000" y="5791200"/>
            <a:ext cx="7494587" cy="914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marL="360363" indent="-360363" algn="just">
              <a:defRPr/>
            </a:pPr>
            <a:r>
              <a:rPr lang="id-ID" b="1" dirty="0" smtClean="0"/>
              <a:t>3. Bahan </a:t>
            </a:r>
            <a:r>
              <a:rPr lang="id-ID" b="1" dirty="0"/>
              <a:t>rujukan bagi penelitian lain yang relevan dengan penelitian ini</a:t>
            </a:r>
            <a:endParaRPr lang="en-US" b="1" dirty="0">
              <a:solidFill>
                <a:srgbClr val="000000"/>
              </a:solidFill>
              <a:latin typeface="Berlin Sans FB" pitchFamily="34" charset="0"/>
            </a:endParaRPr>
          </a:p>
        </p:txBody>
      </p:sp>
      <p:sp>
        <p:nvSpPr>
          <p:cNvPr id="8" name="AutoShape 8"/>
          <p:cNvSpPr>
            <a:spLocks noChangeArrowheads="1"/>
          </p:cNvSpPr>
          <p:nvPr/>
        </p:nvSpPr>
        <p:spPr bwMode="auto">
          <a:xfrm>
            <a:off x="838200" y="1428750"/>
            <a:ext cx="3421857" cy="552450"/>
          </a:xfrm>
          <a:prstGeom prst="roundRect">
            <a:avLst>
              <a:gd name="adj" fmla="val 16667"/>
            </a:avLst>
          </a:prstGeom>
          <a:gradFill rotWithShape="1">
            <a:gsLst>
              <a:gs pos="0">
                <a:srgbClr val="FF3399"/>
              </a:gs>
              <a:gs pos="100000">
                <a:schemeClr val="bg1"/>
              </a:gs>
            </a:gsLst>
            <a:lin ang="5400000" scaled="1"/>
          </a:gradFill>
          <a:ln w="9525">
            <a:solidFill>
              <a:schemeClr val="tx1"/>
            </a:solidFill>
            <a:round/>
            <a:headEnd/>
            <a:tailEnd/>
          </a:ln>
        </p:spPr>
        <p:txBody>
          <a:bodyPr wrap="none" anchor="ctr"/>
          <a:lstStyle/>
          <a:p>
            <a:pPr algn="ctr"/>
            <a:r>
              <a:rPr lang="id-ID" dirty="0" smtClean="0">
                <a:latin typeface="Arial Black" pitchFamily="34" charset="0"/>
              </a:rPr>
              <a:t>Manfaat Secara Teoritis</a:t>
            </a:r>
            <a:endParaRPr lang="en-US" dirty="0">
              <a:latin typeface="Arial Black" pitchFamily="34" charset="0"/>
            </a:endParaRPr>
          </a:p>
        </p:txBody>
      </p:sp>
    </p:spTree>
    <p:extLst>
      <p:ext uri="{BB962C8B-B14F-4D97-AF65-F5344CB8AC3E}">
        <p14:creationId xmlns:p14="http://schemas.microsoft.com/office/powerpoint/2010/main" val="8461572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diamond(in)">
                                      <p:cBhvr>
                                        <p:cTn id="7" dur="2000"/>
                                        <p:tgtEl>
                                          <p:spTgt spid="5325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amond(in)">
                                      <p:cBhvr>
                                        <p:cTn id="12" dur="20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in)">
                                      <p:cBhvr>
                                        <p:cTn id="22" dur="2000"/>
                                        <p:tgtEl>
                                          <p:spTgt spid="7"/>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amond(in)">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nimBg="1"/>
      <p:bldP spid="30"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3250" name="Oval 2"/>
          <p:cNvSpPr>
            <a:spLocks noChangeArrowheads="1"/>
          </p:cNvSpPr>
          <p:nvPr/>
        </p:nvSpPr>
        <p:spPr bwMode="auto">
          <a:xfrm>
            <a:off x="3124200" y="361950"/>
            <a:ext cx="3048000" cy="914400"/>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endParaRPr lang="en-US" sz="2400" dirty="0">
              <a:solidFill>
                <a:srgbClr val="FFFFFF"/>
              </a:solidFill>
              <a:latin typeface="Berlin Sans FB" pitchFamily="34" charset="0"/>
            </a:endParaRPr>
          </a:p>
          <a:p>
            <a:pPr algn="ctr">
              <a:defRPr/>
            </a:pPr>
            <a:r>
              <a:rPr lang="id-ID" sz="2400" dirty="0" smtClean="0">
                <a:solidFill>
                  <a:srgbClr val="FFFFFF"/>
                </a:solidFill>
                <a:latin typeface="Berlin Sans FB" pitchFamily="34" charset="0"/>
              </a:rPr>
              <a:t>Kegunaan Penelitian</a:t>
            </a:r>
            <a:endParaRPr lang="en-US" sz="2400" dirty="0">
              <a:solidFill>
                <a:srgbClr val="FFFFFF"/>
              </a:solidFill>
              <a:latin typeface="Berlin Sans FB" pitchFamily="34" charset="0"/>
            </a:endParaRPr>
          </a:p>
          <a:p>
            <a:pPr algn="ctr">
              <a:defRPr/>
            </a:pPr>
            <a:endParaRPr lang="en-US" sz="2400" dirty="0">
              <a:solidFill>
                <a:srgbClr val="FFFFFF"/>
              </a:solidFill>
              <a:latin typeface="Berlin Sans FB" pitchFamily="34" charset="0"/>
            </a:endParaRPr>
          </a:p>
        </p:txBody>
      </p:sp>
      <p:sp>
        <p:nvSpPr>
          <p:cNvPr id="30" name="Rounded Rectangle 29"/>
          <p:cNvSpPr>
            <a:spLocks noChangeArrowheads="1"/>
          </p:cNvSpPr>
          <p:nvPr/>
        </p:nvSpPr>
        <p:spPr bwMode="auto">
          <a:xfrm>
            <a:off x="838200" y="2057400"/>
            <a:ext cx="7369175" cy="1676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marL="360363" lvl="4" indent="-360363" algn="just">
              <a:defRPr/>
            </a:pPr>
            <a:r>
              <a:rPr lang="id-ID" b="1" dirty="0" smtClean="0"/>
              <a:t>1. Bagi </a:t>
            </a:r>
            <a:r>
              <a:rPr lang="id-ID" b="1" dirty="0"/>
              <a:t>Guru, Hasil penelitian ini menjadi model bagi guru mata pelajaran fisika di SMA Kristen YPKPM Ambon dalam pembenahan pola pembelajaran yang lebih konstruktivistik dan berguna dalam mendesain model pembelajaran yang berpusat pada siswa.</a:t>
            </a:r>
            <a:endParaRPr lang="id-ID" sz="1600" b="1" dirty="0"/>
          </a:p>
          <a:p>
            <a:pPr algn="just">
              <a:defRPr/>
            </a:pPr>
            <a:endParaRPr lang="en-US" sz="2000" b="1" dirty="0">
              <a:solidFill>
                <a:srgbClr val="000000"/>
              </a:solidFill>
              <a:latin typeface="Berlin Sans FB" pitchFamily="34" charset="0"/>
            </a:endParaRPr>
          </a:p>
        </p:txBody>
      </p:sp>
      <p:sp>
        <p:nvSpPr>
          <p:cNvPr id="6" name="Rounded Rectangle 5"/>
          <p:cNvSpPr>
            <a:spLocks noChangeArrowheads="1"/>
          </p:cNvSpPr>
          <p:nvPr/>
        </p:nvSpPr>
        <p:spPr bwMode="auto">
          <a:xfrm>
            <a:off x="762000" y="3810000"/>
            <a:ext cx="7494587" cy="18288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marL="263525" lvl="1" indent="-263525" algn="just">
              <a:defRPr/>
            </a:pPr>
            <a:r>
              <a:rPr lang="id-ID" b="1" dirty="0" smtClean="0">
                <a:solidFill>
                  <a:srgbClr val="000000"/>
                </a:solidFill>
              </a:rPr>
              <a:t>2.Sebagai </a:t>
            </a:r>
            <a:r>
              <a:rPr lang="id-ID" b="1" dirty="0">
                <a:solidFill>
                  <a:srgbClr val="000000"/>
                </a:solidFill>
              </a:rPr>
              <a:t>bahan uji coba sejauh mana efektivitas model pembelajaran </a:t>
            </a:r>
            <a:r>
              <a:rPr lang="id-ID" b="1" i="1" dirty="0">
                <a:solidFill>
                  <a:srgbClr val="000000"/>
                </a:solidFill>
              </a:rPr>
              <a:t>problem based learning</a:t>
            </a:r>
            <a:r>
              <a:rPr lang="id-ID" b="1" dirty="0">
                <a:solidFill>
                  <a:srgbClr val="000000"/>
                </a:solidFill>
              </a:rPr>
              <a:t> (PBL) yang diterapkan untuk dimanfaatkan oleh siswa dalam upaya untuk meningkatkan model mental siswa, keterampilan berpikir kreatif siswa.</a:t>
            </a:r>
            <a:endParaRPr lang="id-ID" sz="1600" b="1" dirty="0">
              <a:solidFill>
                <a:srgbClr val="000000"/>
              </a:solidFill>
            </a:endParaRPr>
          </a:p>
          <a:p>
            <a:pPr algn="just">
              <a:defRPr/>
            </a:pPr>
            <a:endParaRPr lang="en-US" sz="2000" b="1" dirty="0">
              <a:solidFill>
                <a:srgbClr val="000000"/>
              </a:solidFill>
              <a:latin typeface="Berlin Sans FB" pitchFamily="34" charset="0"/>
            </a:endParaRPr>
          </a:p>
        </p:txBody>
      </p:sp>
      <p:sp>
        <p:nvSpPr>
          <p:cNvPr id="8" name="AutoShape 8"/>
          <p:cNvSpPr>
            <a:spLocks noChangeArrowheads="1"/>
          </p:cNvSpPr>
          <p:nvPr/>
        </p:nvSpPr>
        <p:spPr bwMode="auto">
          <a:xfrm>
            <a:off x="838200" y="1428750"/>
            <a:ext cx="3421857" cy="552450"/>
          </a:xfrm>
          <a:prstGeom prst="roundRect">
            <a:avLst>
              <a:gd name="adj" fmla="val 16667"/>
            </a:avLst>
          </a:prstGeom>
          <a:gradFill rotWithShape="1">
            <a:gsLst>
              <a:gs pos="0">
                <a:srgbClr val="FF3399"/>
              </a:gs>
              <a:gs pos="100000">
                <a:schemeClr val="bg1"/>
              </a:gs>
            </a:gsLst>
            <a:lin ang="5400000" scaled="1"/>
          </a:gradFill>
          <a:ln w="9525">
            <a:solidFill>
              <a:schemeClr val="tx1"/>
            </a:solidFill>
            <a:round/>
            <a:headEnd/>
            <a:tailEnd/>
          </a:ln>
        </p:spPr>
        <p:txBody>
          <a:bodyPr wrap="none" anchor="ctr"/>
          <a:lstStyle/>
          <a:p>
            <a:pPr algn="ctr"/>
            <a:r>
              <a:rPr lang="id-ID" dirty="0" smtClean="0">
                <a:latin typeface="Arial Black" pitchFamily="34" charset="0"/>
              </a:rPr>
              <a:t>Manfaat Secara Praktis</a:t>
            </a:r>
            <a:endParaRPr lang="en-US" dirty="0">
              <a:latin typeface="Arial Black" pitchFamily="34" charset="0"/>
            </a:endParaRPr>
          </a:p>
        </p:txBody>
      </p:sp>
    </p:spTree>
    <p:extLst>
      <p:ext uri="{BB962C8B-B14F-4D97-AF65-F5344CB8AC3E}">
        <p14:creationId xmlns:p14="http://schemas.microsoft.com/office/powerpoint/2010/main" val="116647602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diamond(in)">
                                      <p:cBhvr>
                                        <p:cTn id="7" dur="2000"/>
                                        <p:tgtEl>
                                          <p:spTgt spid="5325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amond(in)">
                                      <p:cBhvr>
                                        <p:cTn id="12" dur="20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par>
                                <p:cTn id="18" presetID="8" presetClass="entr" presetSubtype="1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amond(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nimBg="1"/>
      <p:bldP spid="30" grpId="0" animBg="1"/>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9394" name="AutoShape 2"/>
          <p:cNvSpPr>
            <a:spLocks noChangeArrowheads="1"/>
          </p:cNvSpPr>
          <p:nvPr/>
        </p:nvSpPr>
        <p:spPr bwMode="auto">
          <a:xfrm>
            <a:off x="2362200" y="381000"/>
            <a:ext cx="3733800" cy="914400"/>
          </a:xfrm>
          <a:prstGeom prst="flowChartPreparation">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eaLnBrk="0" hangingPunct="0">
              <a:defRPr/>
            </a:pPr>
            <a:endParaRPr lang="en-US" sz="2000" dirty="0">
              <a:solidFill>
                <a:schemeClr val="tx1"/>
              </a:solidFill>
              <a:latin typeface="Berlin Sans FB" pitchFamily="34" charset="0"/>
            </a:endParaRPr>
          </a:p>
          <a:p>
            <a:pPr algn="ctr" eaLnBrk="0" hangingPunct="0">
              <a:defRPr/>
            </a:pPr>
            <a:r>
              <a:rPr lang="id-ID" sz="2400" b="1" dirty="0" smtClean="0">
                <a:solidFill>
                  <a:srgbClr val="0000FF"/>
                </a:solidFill>
                <a:latin typeface="Berlin Sans FB" pitchFamily="34" charset="0"/>
              </a:rPr>
              <a:t>Defenisi Operasional</a:t>
            </a:r>
            <a:endParaRPr lang="en-US" sz="2400" dirty="0">
              <a:solidFill>
                <a:srgbClr val="0000FF"/>
              </a:solidFill>
            </a:endParaRPr>
          </a:p>
          <a:p>
            <a:pPr algn="ctr" eaLnBrk="0" hangingPunct="0">
              <a:defRPr/>
            </a:pPr>
            <a:r>
              <a:rPr lang="en-US" sz="2000" dirty="0">
                <a:solidFill>
                  <a:schemeClr val="tx1"/>
                </a:solidFill>
                <a:latin typeface="Berlin Sans FB" pitchFamily="34" charset="0"/>
              </a:rPr>
              <a:t> </a:t>
            </a:r>
          </a:p>
        </p:txBody>
      </p:sp>
      <p:pic>
        <p:nvPicPr>
          <p:cNvPr id="5125" name="Picture 19" descr="Copy of AG00013_"/>
          <p:cNvPicPr>
            <a:picLocks noGrp="1" noChangeAspect="1" noChangeArrowheads="1" noCrop="1"/>
          </p:cNvPicPr>
          <p:nvPr>
            <p:ph sz="quarter" idx="4294967295"/>
          </p:nvPr>
        </p:nvPicPr>
        <p:blipFill>
          <a:blip r:embed="rId4" cstate="print"/>
          <a:srcRect/>
          <a:stretch>
            <a:fillRect/>
          </a:stretch>
        </p:blipFill>
        <p:spPr>
          <a:xfrm>
            <a:off x="7010400" y="304800"/>
            <a:ext cx="1192213" cy="1001713"/>
          </a:xfrm>
          <a:noFill/>
        </p:spPr>
      </p:pic>
      <p:sp>
        <p:nvSpPr>
          <p:cNvPr id="2" name="TextBox 1"/>
          <p:cNvSpPr txBox="1"/>
          <p:nvPr/>
        </p:nvSpPr>
        <p:spPr>
          <a:xfrm>
            <a:off x="304800" y="1524000"/>
            <a:ext cx="815340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263525" lvl="0" indent="-263525" algn="just"/>
            <a:r>
              <a:rPr lang="id-ID" dirty="0" smtClean="0"/>
              <a:t>1. Model </a:t>
            </a:r>
            <a:r>
              <a:rPr lang="id-ID" dirty="0"/>
              <a:t>mental adalah representasi sederhana dari fenomena atau ide yang dihasilkan untuk tujuan khusus memberikan penjelasan terhadap suatu entitas. Model mental difokuskan pada gambaran makroskopik suatu benda dengan menerapkan materi elastisitas.</a:t>
            </a:r>
          </a:p>
          <a:p>
            <a:endParaRPr lang="id-ID" dirty="0"/>
          </a:p>
        </p:txBody>
      </p:sp>
      <p:sp>
        <p:nvSpPr>
          <p:cNvPr id="3" name="TextBox 2"/>
          <p:cNvSpPr txBox="1"/>
          <p:nvPr/>
        </p:nvSpPr>
        <p:spPr>
          <a:xfrm>
            <a:off x="304800" y="3352800"/>
            <a:ext cx="8153400"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263525" indent="-263525" algn="just"/>
            <a:r>
              <a:rPr lang="id-ID" dirty="0" smtClean="0"/>
              <a:t>2.Keterampilan </a:t>
            </a:r>
            <a:r>
              <a:rPr lang="id-ID" dirty="0"/>
              <a:t>berpikir kreatif adalah kemampuan berpikir yang menitikberatkan pada komponen kefasihan/kelancaran (</a:t>
            </a:r>
            <a:r>
              <a:rPr lang="id-ID" i="1" dirty="0"/>
              <a:t>fluency</a:t>
            </a:r>
            <a:r>
              <a:rPr lang="id-ID" dirty="0"/>
              <a:t>) </a:t>
            </a:r>
            <a:r>
              <a:rPr lang="id-ID" dirty="0" smtClean="0"/>
              <a:t>, </a:t>
            </a:r>
            <a:r>
              <a:rPr lang="id-ID" dirty="0"/>
              <a:t>fleksibilitas (</a:t>
            </a:r>
            <a:r>
              <a:rPr lang="id-ID" i="1" dirty="0"/>
              <a:t>flexibility</a:t>
            </a:r>
            <a:r>
              <a:rPr lang="id-ID" dirty="0"/>
              <a:t>­) </a:t>
            </a:r>
            <a:r>
              <a:rPr lang="id-ID" dirty="0" smtClean="0"/>
              <a:t>, dan </a:t>
            </a:r>
            <a:r>
              <a:rPr lang="id-ID" dirty="0"/>
              <a:t>dan kebaruan (</a:t>
            </a:r>
            <a:r>
              <a:rPr lang="id-ID" i="1" dirty="0"/>
              <a:t>novelty</a:t>
            </a:r>
            <a:r>
              <a:rPr lang="id-ID" dirty="0"/>
              <a:t>) </a:t>
            </a:r>
            <a:r>
              <a:rPr lang="id-ID" dirty="0" smtClean="0"/>
              <a:t>. </a:t>
            </a:r>
            <a:r>
              <a:rPr lang="id-ID" dirty="0"/>
              <a:t>Keterampilan berpikir kreatif siswa diukur dengan menggunakan istrumen tes kreativitas. </a:t>
            </a:r>
          </a:p>
        </p:txBody>
      </p:sp>
      <p:sp>
        <p:nvSpPr>
          <p:cNvPr id="4" name="TextBox 3"/>
          <p:cNvSpPr txBox="1"/>
          <p:nvPr/>
        </p:nvSpPr>
        <p:spPr>
          <a:xfrm>
            <a:off x="304800" y="4923472"/>
            <a:ext cx="815340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179388" indent="-179388" algn="just"/>
            <a:r>
              <a:rPr lang="id-ID" i="1" dirty="0" smtClean="0"/>
              <a:t>3. Problem </a:t>
            </a:r>
            <a:r>
              <a:rPr lang="id-ID" i="1" dirty="0"/>
              <a:t>Based Learning </a:t>
            </a:r>
            <a:r>
              <a:rPr lang="id-ID" dirty="0"/>
              <a:t>adalah salah satu pembelajaran kontruktivistik yang menimbulkan situasi yang signifikan di dunia nyata, dan menyediakan sumber daya bimbingan dan instruksi untuk belajar, karena mengembangkan pengetahuan konten dan keterampilan memecahkan masalah.</a:t>
            </a:r>
          </a:p>
        </p:txBody>
      </p:sp>
      <p:sp>
        <p:nvSpPr>
          <p:cNvPr id="5" name="Down Arrow 4"/>
          <p:cNvSpPr/>
          <p:nvPr/>
        </p:nvSpPr>
        <p:spPr>
          <a:xfrm>
            <a:off x="4038600" y="3001328"/>
            <a:ext cx="533400" cy="35147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1" name="Down Arrow 20"/>
          <p:cNvSpPr/>
          <p:nvPr/>
        </p:nvSpPr>
        <p:spPr>
          <a:xfrm>
            <a:off x="4038600" y="4572000"/>
            <a:ext cx="533400" cy="35147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diamond(in)">
                                      <p:cBhvr>
                                        <p:cTn id="7" dur="2000"/>
                                        <p:tgtEl>
                                          <p:spTgt spid="5939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125"/>
                                        </p:tgtEl>
                                        <p:attrNameLst>
                                          <p:attrName>style.visibility</p:attrName>
                                        </p:attrNameLst>
                                      </p:cBhvr>
                                      <p:to>
                                        <p:strVal val="visible"/>
                                      </p:to>
                                    </p:set>
                                    <p:animEffect transition="in" filter="diamond(in)">
                                      <p:cBhvr>
                                        <p:cTn id="12" dur="20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9394" name="AutoShape 2"/>
          <p:cNvSpPr>
            <a:spLocks noChangeArrowheads="1"/>
          </p:cNvSpPr>
          <p:nvPr/>
        </p:nvSpPr>
        <p:spPr bwMode="auto">
          <a:xfrm>
            <a:off x="2362200" y="381000"/>
            <a:ext cx="3733800" cy="914400"/>
          </a:xfrm>
          <a:prstGeom prst="flowChartPreparation">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eaLnBrk="0" hangingPunct="0">
              <a:defRPr/>
            </a:pPr>
            <a:endParaRPr lang="en-US" sz="2000" dirty="0">
              <a:solidFill>
                <a:srgbClr val="000000"/>
              </a:solidFill>
              <a:latin typeface="Berlin Sans FB" pitchFamily="34" charset="0"/>
            </a:endParaRPr>
          </a:p>
          <a:p>
            <a:pPr algn="ctr" eaLnBrk="0" hangingPunct="0">
              <a:defRPr/>
            </a:pPr>
            <a:r>
              <a:rPr lang="id-ID" sz="2400" b="1" dirty="0" smtClean="0">
                <a:solidFill>
                  <a:srgbClr val="0000FF"/>
                </a:solidFill>
                <a:latin typeface="Berlin Sans FB" pitchFamily="34" charset="0"/>
              </a:rPr>
              <a:t>Defenisi Operasional</a:t>
            </a:r>
            <a:endParaRPr lang="en-US" sz="2400" dirty="0">
              <a:solidFill>
                <a:srgbClr val="0000FF"/>
              </a:solidFill>
            </a:endParaRPr>
          </a:p>
          <a:p>
            <a:pPr algn="ctr" eaLnBrk="0" hangingPunct="0">
              <a:defRPr/>
            </a:pPr>
            <a:r>
              <a:rPr lang="en-US" sz="2000" dirty="0">
                <a:solidFill>
                  <a:srgbClr val="000000"/>
                </a:solidFill>
                <a:latin typeface="Berlin Sans FB" pitchFamily="34" charset="0"/>
              </a:rPr>
              <a:t> </a:t>
            </a:r>
          </a:p>
        </p:txBody>
      </p:sp>
      <p:pic>
        <p:nvPicPr>
          <p:cNvPr id="5125" name="Picture 19" descr="Copy of AG00013_"/>
          <p:cNvPicPr>
            <a:picLocks noGrp="1" noChangeAspect="1" noChangeArrowheads="1" noCrop="1"/>
          </p:cNvPicPr>
          <p:nvPr>
            <p:ph sz="quarter" idx="4294967295"/>
          </p:nvPr>
        </p:nvPicPr>
        <p:blipFill>
          <a:blip r:embed="rId4" cstate="print"/>
          <a:srcRect/>
          <a:stretch>
            <a:fillRect/>
          </a:stretch>
        </p:blipFill>
        <p:spPr>
          <a:xfrm>
            <a:off x="7010400" y="304800"/>
            <a:ext cx="1192213" cy="1001713"/>
          </a:xfrm>
          <a:noFill/>
        </p:spPr>
      </p:pic>
      <p:sp>
        <p:nvSpPr>
          <p:cNvPr id="2" name="TextBox 1"/>
          <p:cNvSpPr txBox="1"/>
          <p:nvPr/>
        </p:nvSpPr>
        <p:spPr>
          <a:xfrm>
            <a:off x="304800" y="1695271"/>
            <a:ext cx="8153400"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263525" indent="-263525" algn="just"/>
            <a:r>
              <a:rPr lang="id-ID" dirty="0" smtClean="0"/>
              <a:t>4. Model </a:t>
            </a:r>
            <a:r>
              <a:rPr lang="id-ID" dirty="0"/>
              <a:t>pembelajaran konvensional adalah pembelajaran yang dilaksanakan oleh guru seperti biasa tanpa menyebutkan nama model pembelajaran yang digunakan (anonim), atau dengan sintaks pembelajaran yang kurang jelas dan tidak mengacu pada model tertentu.</a:t>
            </a:r>
            <a:endParaRPr lang="id-ID" dirty="0">
              <a:solidFill>
                <a:srgbClr val="FFFFFF"/>
              </a:solidFill>
            </a:endParaRPr>
          </a:p>
        </p:txBody>
      </p:sp>
    </p:spTree>
    <p:extLst>
      <p:ext uri="{BB962C8B-B14F-4D97-AF65-F5344CB8AC3E}">
        <p14:creationId xmlns:p14="http://schemas.microsoft.com/office/powerpoint/2010/main" val="2632420774"/>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394"/>
                                        </p:tgtEl>
                                        <p:attrNameLst>
                                          <p:attrName>style.visibility</p:attrName>
                                        </p:attrNameLst>
                                      </p:cBhvr>
                                      <p:to>
                                        <p:strVal val="visible"/>
                                      </p:to>
                                    </p:set>
                                    <p:anim calcmode="lin" valueType="num">
                                      <p:cBhvr additive="base">
                                        <p:cTn id="7" dur="500" fill="hold"/>
                                        <p:tgtEl>
                                          <p:spTgt spid="59394"/>
                                        </p:tgtEl>
                                        <p:attrNameLst>
                                          <p:attrName>ppt_x</p:attrName>
                                        </p:attrNameLst>
                                      </p:cBhvr>
                                      <p:tavLst>
                                        <p:tav tm="0">
                                          <p:val>
                                            <p:strVal val="#ppt_x"/>
                                          </p:val>
                                        </p:tav>
                                        <p:tav tm="100000">
                                          <p:val>
                                            <p:strVal val="#ppt_x"/>
                                          </p:val>
                                        </p:tav>
                                      </p:tavLst>
                                    </p:anim>
                                    <p:anim calcmode="lin" valueType="num">
                                      <p:cBhvr additive="base">
                                        <p:cTn id="8" dur="500" fill="hold"/>
                                        <p:tgtEl>
                                          <p:spTgt spid="593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5125"/>
                                        </p:tgtEl>
                                        <p:attrNameLst>
                                          <p:attrName>style.visibility</p:attrName>
                                        </p:attrNameLst>
                                      </p:cBhvr>
                                      <p:to>
                                        <p:strVal val="visible"/>
                                      </p:to>
                                    </p:set>
                                    <p:animEffect transition="in" filter="diamond(in)">
                                      <p:cBhvr>
                                        <p:cTn id="13" dur="2000"/>
                                        <p:tgtEl>
                                          <p:spTgt spid="512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2468" name="AutoShape 4"/>
          <p:cNvSpPr>
            <a:spLocks noChangeArrowheads="1"/>
          </p:cNvSpPr>
          <p:nvPr/>
        </p:nvSpPr>
        <p:spPr bwMode="auto">
          <a:xfrm>
            <a:off x="3404755" y="2438400"/>
            <a:ext cx="2209800" cy="609600"/>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lvl="0" algn="ctr">
              <a:defRPr/>
            </a:pPr>
            <a:endParaRPr lang="id-ID" b="1" dirty="0" smtClean="0"/>
          </a:p>
          <a:p>
            <a:pPr lvl="0" algn="ctr">
              <a:defRPr/>
            </a:pPr>
            <a:r>
              <a:rPr lang="id-ID" b="1" dirty="0" smtClean="0"/>
              <a:t>Model </a:t>
            </a:r>
            <a:r>
              <a:rPr lang="id-ID" b="1" dirty="0"/>
              <a:t>Mental</a:t>
            </a:r>
            <a:endParaRPr lang="id-ID" dirty="0"/>
          </a:p>
          <a:p>
            <a:pPr algn="ctr">
              <a:defRPr/>
            </a:pPr>
            <a:endParaRPr lang="en-US" dirty="0"/>
          </a:p>
        </p:txBody>
      </p:sp>
      <p:sp>
        <p:nvSpPr>
          <p:cNvPr id="69644" name="Oval 12"/>
          <p:cNvSpPr>
            <a:spLocks noChangeArrowheads="1"/>
          </p:cNvSpPr>
          <p:nvPr/>
        </p:nvSpPr>
        <p:spPr bwMode="auto">
          <a:xfrm>
            <a:off x="2566555" y="1143000"/>
            <a:ext cx="3886200" cy="914400"/>
          </a:xfrm>
          <a:prstGeom prst="ellipse">
            <a:avLst/>
          </a:prstGeom>
          <a:gradFill rotWithShape="1">
            <a:gsLst>
              <a:gs pos="0">
                <a:srgbClr val="FF0000"/>
              </a:gs>
              <a:gs pos="100000">
                <a:schemeClr val="bg1"/>
              </a:gs>
            </a:gsLst>
            <a:path path="shape">
              <a:fillToRect l="50000" t="50000" r="50000" b="50000"/>
            </a:path>
          </a:gradFill>
          <a:ln w="9525">
            <a:round/>
            <a:headEnd/>
            <a:tailEnd/>
          </a:ln>
          <a:scene3d>
            <a:camera prst="legacyObliqueTopLeft"/>
            <a:lightRig rig="legacyFlat3" dir="b"/>
          </a:scene3d>
          <a:sp3d extrusionH="430200" prstMaterial="legacyMatte">
            <a:bevelT w="13500" h="13500" prst="angle"/>
            <a:bevelB w="13500" h="13500" prst="angle"/>
            <a:extrusionClr>
              <a:srgbClr val="339966"/>
            </a:extrusionClr>
          </a:sp3d>
        </p:spPr>
        <p:txBody>
          <a:bodyPr wrap="none" anchor="ctr">
            <a:flatTx/>
          </a:bodyPr>
          <a:lstStyle/>
          <a:p>
            <a:pPr algn="ctr" eaLnBrk="0" hangingPunct="0"/>
            <a:r>
              <a:rPr lang="en-US" b="1" dirty="0">
                <a:latin typeface="Berlin Sans FB Demi" pitchFamily="34" charset="0"/>
              </a:rPr>
              <a:t>KAJIAN PUSTAKA</a:t>
            </a:r>
          </a:p>
        </p:txBody>
      </p:sp>
      <p:sp>
        <p:nvSpPr>
          <p:cNvPr id="6" name="AutoShape 4"/>
          <p:cNvSpPr>
            <a:spLocks noChangeArrowheads="1"/>
          </p:cNvSpPr>
          <p:nvPr/>
        </p:nvSpPr>
        <p:spPr bwMode="auto">
          <a:xfrm>
            <a:off x="2819400" y="3276600"/>
            <a:ext cx="3480955" cy="609600"/>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lvl="0" algn="ctr">
              <a:defRPr/>
            </a:pPr>
            <a:endParaRPr lang="id-ID" b="1" dirty="0" smtClean="0"/>
          </a:p>
          <a:p>
            <a:pPr lvl="0" algn="ctr">
              <a:defRPr/>
            </a:pPr>
            <a:r>
              <a:rPr lang="id-ID" b="1" dirty="0" smtClean="0"/>
              <a:t>Keterampilan </a:t>
            </a:r>
            <a:r>
              <a:rPr lang="id-ID" b="1" dirty="0"/>
              <a:t>Berpikir Kreatif</a:t>
            </a:r>
            <a:endParaRPr lang="id-ID" dirty="0"/>
          </a:p>
          <a:p>
            <a:pPr algn="ctr">
              <a:defRPr/>
            </a:pPr>
            <a:endParaRPr lang="en-US" dirty="0"/>
          </a:p>
        </p:txBody>
      </p:sp>
      <p:sp>
        <p:nvSpPr>
          <p:cNvPr id="7" name="AutoShape 4"/>
          <p:cNvSpPr>
            <a:spLocks noChangeArrowheads="1"/>
          </p:cNvSpPr>
          <p:nvPr/>
        </p:nvSpPr>
        <p:spPr bwMode="auto">
          <a:xfrm>
            <a:off x="2642755" y="4191000"/>
            <a:ext cx="3910445" cy="609600"/>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lvl="0" algn="ctr">
              <a:defRPr/>
            </a:pPr>
            <a:endParaRPr lang="id-ID" b="1" i="1" dirty="0" smtClean="0"/>
          </a:p>
          <a:p>
            <a:pPr lvl="0" algn="ctr">
              <a:defRPr/>
            </a:pPr>
            <a:r>
              <a:rPr lang="id-ID" b="1" i="1" dirty="0"/>
              <a:t> </a:t>
            </a:r>
            <a:r>
              <a:rPr lang="id-ID" b="1" i="1" dirty="0" smtClean="0"/>
              <a:t>Problem </a:t>
            </a:r>
            <a:r>
              <a:rPr lang="id-ID" b="1" i="1" dirty="0"/>
              <a:t>Based Learning </a:t>
            </a:r>
            <a:r>
              <a:rPr lang="id-ID" b="1" dirty="0"/>
              <a:t>(PBL)</a:t>
            </a:r>
            <a:endParaRPr lang="id-ID" dirty="0"/>
          </a:p>
          <a:p>
            <a:pPr algn="ctr">
              <a:defRPr/>
            </a:pPr>
            <a:endParaRPr lang="en-US" dirty="0"/>
          </a:p>
        </p:txBody>
      </p:sp>
      <p:sp>
        <p:nvSpPr>
          <p:cNvPr id="8" name="AutoShape 4"/>
          <p:cNvSpPr>
            <a:spLocks noChangeArrowheads="1"/>
          </p:cNvSpPr>
          <p:nvPr/>
        </p:nvSpPr>
        <p:spPr bwMode="auto">
          <a:xfrm>
            <a:off x="2642755" y="5105400"/>
            <a:ext cx="3910445" cy="609600"/>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lvl="0" algn="ctr">
              <a:defRPr/>
            </a:pPr>
            <a:endParaRPr lang="id-ID" b="1" dirty="0" smtClean="0"/>
          </a:p>
          <a:p>
            <a:pPr lvl="0" algn="ctr">
              <a:defRPr/>
            </a:pPr>
            <a:r>
              <a:rPr lang="id-ID" b="1" dirty="0" smtClean="0"/>
              <a:t>Konsep-konsep </a:t>
            </a:r>
            <a:r>
              <a:rPr lang="id-ID" b="1" dirty="0"/>
              <a:t>Dasar Elastisitas</a:t>
            </a:r>
            <a:endParaRPr lang="id-ID" dirty="0"/>
          </a:p>
          <a:p>
            <a:pPr algn="ctr">
              <a:defRPr/>
            </a:pPr>
            <a:endParaRPr lang="en-US" dirty="0"/>
          </a:p>
        </p:txBody>
      </p:sp>
      <p:sp>
        <p:nvSpPr>
          <p:cNvPr id="9" name="AutoShape 4"/>
          <p:cNvSpPr>
            <a:spLocks noChangeArrowheads="1"/>
          </p:cNvSpPr>
          <p:nvPr/>
        </p:nvSpPr>
        <p:spPr bwMode="auto">
          <a:xfrm>
            <a:off x="2667000" y="6019800"/>
            <a:ext cx="3910445" cy="609600"/>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lvl="0" algn="ctr">
              <a:defRPr/>
            </a:pPr>
            <a:endParaRPr lang="id-ID" b="1" dirty="0" smtClean="0"/>
          </a:p>
          <a:p>
            <a:pPr lvl="0" algn="ctr">
              <a:defRPr/>
            </a:pPr>
            <a:r>
              <a:rPr lang="en-US" b="1" dirty="0" err="1" smtClean="0"/>
              <a:t>Kerangka</a:t>
            </a:r>
            <a:r>
              <a:rPr lang="en-US" b="1" dirty="0" smtClean="0"/>
              <a:t> </a:t>
            </a:r>
            <a:r>
              <a:rPr lang="en-US" b="1" dirty="0" err="1"/>
              <a:t>Berpikir</a:t>
            </a:r>
            <a:endParaRPr lang="id-ID" dirty="0"/>
          </a:p>
          <a:p>
            <a:pPr algn="ctr">
              <a:defRPr/>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9644"/>
                                        </p:tgtEl>
                                        <p:attrNameLst>
                                          <p:attrName>style.visibility</p:attrName>
                                        </p:attrNameLst>
                                      </p:cBhvr>
                                      <p:to>
                                        <p:strVal val="visible"/>
                                      </p:to>
                                    </p:set>
                                    <p:animEffect transition="in" filter="diamond(in)">
                                      <p:cBhvr>
                                        <p:cTn id="7" dur="2000"/>
                                        <p:tgtEl>
                                          <p:spTgt spid="6964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62468"/>
                                        </p:tgtEl>
                                        <p:attrNameLst>
                                          <p:attrName>style.visibility</p:attrName>
                                        </p:attrNameLst>
                                      </p:cBhvr>
                                      <p:to>
                                        <p:strVal val="visible"/>
                                      </p:to>
                                    </p:set>
                                    <p:animEffect transition="in" filter="diamond(in)">
                                      <p:cBhvr>
                                        <p:cTn id="12" dur="2000"/>
                                        <p:tgtEl>
                                          <p:spTgt spid="62468"/>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in)">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amond(in)">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amond(in)">
                                      <p:cBhvr>
                                        <p:cTn id="3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animBg="1"/>
      <p:bldP spid="69644" grpId="0" animBg="1"/>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133600" y="5638800"/>
            <a:ext cx="5105400" cy="381000"/>
          </a:xfrm>
          <a:prstGeom prst="rec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r>
              <a:rPr lang="en-US" b="1" dirty="0" err="1"/>
              <a:t>Gambar</a:t>
            </a:r>
            <a:r>
              <a:rPr lang="en-US" b="1" dirty="0"/>
              <a:t> 2.</a:t>
            </a:r>
            <a:r>
              <a:rPr lang="id-ID" b="1" dirty="0"/>
              <a:t>5</a:t>
            </a:r>
            <a:r>
              <a:rPr lang="en-US" b="1" dirty="0"/>
              <a:t> </a:t>
            </a:r>
            <a:r>
              <a:rPr lang="en-US" b="1" dirty="0" err="1"/>
              <a:t>Kerangka</a:t>
            </a:r>
            <a:r>
              <a:rPr lang="en-US" b="1" dirty="0"/>
              <a:t> </a:t>
            </a:r>
            <a:r>
              <a:rPr lang="en-US" b="1" dirty="0" err="1"/>
              <a:t>Konseptual</a:t>
            </a:r>
            <a:r>
              <a:rPr lang="en-US" b="1" dirty="0"/>
              <a:t> </a:t>
            </a:r>
            <a:r>
              <a:rPr lang="en-US" b="1" dirty="0" err="1"/>
              <a:t>Penelitian</a:t>
            </a:r>
            <a:endParaRPr lang="id-ID" dirty="0"/>
          </a:p>
        </p:txBody>
      </p:sp>
      <p:pic>
        <p:nvPicPr>
          <p:cNvPr id="10" name="Picture 9"/>
          <p:cNvPicPr/>
          <p:nvPr/>
        </p:nvPicPr>
        <p:blipFill rotWithShape="1">
          <a:blip r:embed="rId4"/>
          <a:srcRect l="17864" t="21928" r="17320" b="9156"/>
          <a:stretch/>
        </p:blipFill>
        <p:spPr bwMode="auto">
          <a:xfrm>
            <a:off x="1246909" y="381000"/>
            <a:ext cx="6754091" cy="5181600"/>
          </a:xfrm>
          <a:prstGeom prst="rect">
            <a:avLst/>
          </a:prstGeom>
          <a:ln w="12700">
            <a:solidFill>
              <a:srgbClr val="FF3399"/>
            </a:solid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733830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 name="Rounded Rectangle 2"/>
          <p:cNvSpPr>
            <a:spLocks noChangeArrowheads="1"/>
          </p:cNvSpPr>
          <p:nvPr/>
        </p:nvSpPr>
        <p:spPr bwMode="auto">
          <a:xfrm>
            <a:off x="3194050" y="304800"/>
            <a:ext cx="2901950" cy="685800"/>
          </a:xfrm>
          <a:prstGeom prst="roundRect">
            <a:avLst>
              <a:gd name="adj" fmla="val 16667"/>
            </a:avLst>
          </a:prstGeom>
          <a:gradFill rotWithShape="1">
            <a:gsLst>
              <a:gs pos="0">
                <a:srgbClr val="FFFF66"/>
              </a:gs>
              <a:gs pos="100000">
                <a:srgbClr val="FFFFFF"/>
              </a:gs>
            </a:gsLst>
            <a:path path="rect">
              <a:fillToRect r="100000" b="100000"/>
            </a:path>
          </a:gradFill>
          <a:ln w="25400" algn="ctr">
            <a:solidFill>
              <a:schemeClr val="bg1"/>
            </a:solidFill>
            <a:round/>
            <a:headEnd/>
            <a:tailEnd/>
          </a:ln>
        </p:spPr>
        <p:txBody>
          <a:bodyPr anchor="ctr"/>
          <a:lstStyle/>
          <a:p>
            <a:pPr algn="ctr"/>
            <a:r>
              <a:rPr lang="en-US" sz="2000">
                <a:latin typeface="Berlin Sans FB" pitchFamily="34" charset="0"/>
              </a:rPr>
              <a:t>METODE  PENELITIAN </a:t>
            </a:r>
          </a:p>
        </p:txBody>
      </p:sp>
      <p:pic>
        <p:nvPicPr>
          <p:cNvPr id="8195" name="Picture 3" descr="F:\My Pictures\Animasi PPT\IMAGE003.GIF"/>
          <p:cNvPicPr>
            <a:picLocks noChangeAspect="1" noChangeArrowheads="1" noCrop="1"/>
          </p:cNvPicPr>
          <p:nvPr/>
        </p:nvPicPr>
        <p:blipFill>
          <a:blip r:embed="rId4" cstate="print"/>
          <a:srcRect/>
          <a:stretch>
            <a:fillRect/>
          </a:stretch>
        </p:blipFill>
        <p:spPr bwMode="auto">
          <a:xfrm>
            <a:off x="7543800" y="0"/>
            <a:ext cx="1600200" cy="1600200"/>
          </a:xfrm>
          <a:prstGeom prst="ellipse">
            <a:avLst/>
          </a:prstGeom>
          <a:ln>
            <a:noFill/>
          </a:ln>
          <a:effectLst>
            <a:softEdge rad="112500"/>
          </a:effectLst>
        </p:spPr>
      </p:pic>
      <p:sp>
        <p:nvSpPr>
          <p:cNvPr id="2" name="Rectangle 1"/>
          <p:cNvSpPr/>
          <p:nvPr/>
        </p:nvSpPr>
        <p:spPr>
          <a:xfrm>
            <a:off x="533400" y="5638800"/>
            <a:ext cx="3657600" cy="990600"/>
          </a:xfrm>
          <a:prstGeom prst="rect">
            <a:avLst/>
          </a:prstGeom>
          <a:solidFill>
            <a:srgbClr val="FFFF99"/>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id-ID" sz="1600" dirty="0">
                <a:solidFill>
                  <a:schemeClr val="tx1"/>
                </a:solidFill>
              </a:rPr>
              <a:t>Penelitian ini menggunakan pendekatan </a:t>
            </a:r>
            <a:r>
              <a:rPr lang="id-ID" sz="1600" i="1" dirty="0">
                <a:solidFill>
                  <a:schemeClr val="tx1"/>
                </a:solidFill>
              </a:rPr>
              <a:t>mixed methods </a:t>
            </a:r>
            <a:r>
              <a:rPr lang="id-ID" sz="1600" dirty="0">
                <a:solidFill>
                  <a:schemeClr val="tx1"/>
                </a:solidFill>
              </a:rPr>
              <a:t>untuk mengeksplor secara lengkap subjek penelitian. </a:t>
            </a:r>
          </a:p>
        </p:txBody>
      </p:sp>
      <p:sp>
        <p:nvSpPr>
          <p:cNvPr id="8" name="Rectangle 7"/>
          <p:cNvSpPr/>
          <p:nvPr/>
        </p:nvSpPr>
        <p:spPr>
          <a:xfrm>
            <a:off x="4724400" y="5638800"/>
            <a:ext cx="4191000" cy="990600"/>
          </a:xfrm>
          <a:prstGeom prst="rect">
            <a:avLst/>
          </a:prstGeom>
          <a:solidFill>
            <a:srgbClr val="FFFF99"/>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id-ID" sz="1600" dirty="0">
                <a:solidFill>
                  <a:schemeClr val="tx1"/>
                </a:solidFill>
              </a:rPr>
              <a:t>Penelitian yang dilakukan menggunakan desain </a:t>
            </a:r>
            <a:r>
              <a:rPr lang="id-ID" sz="1600" i="1" dirty="0">
                <a:solidFill>
                  <a:schemeClr val="tx1"/>
                </a:solidFill>
              </a:rPr>
              <a:t>embedded experimental model </a:t>
            </a:r>
            <a:r>
              <a:rPr lang="id-ID" sz="1600" dirty="0">
                <a:solidFill>
                  <a:schemeClr val="tx1"/>
                </a:solidFill>
              </a:rPr>
              <a:t>diadaptasi dari Cresswell &amp; Clark (2007: 68) </a:t>
            </a:r>
          </a:p>
        </p:txBody>
      </p:sp>
      <p:sp>
        <p:nvSpPr>
          <p:cNvPr id="7" name="Left-Right Arrow 6"/>
          <p:cNvSpPr/>
          <p:nvPr/>
        </p:nvSpPr>
        <p:spPr>
          <a:xfrm>
            <a:off x="4267200" y="5867400"/>
            <a:ext cx="381000" cy="266700"/>
          </a:xfrm>
          <a:prstGeom prst="leftRightArrow">
            <a:avLst/>
          </a:prstGeom>
          <a:solidFill>
            <a:srgbClr val="FFCCF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9" name="Picture 8"/>
          <p:cNvPicPr/>
          <p:nvPr/>
        </p:nvPicPr>
        <p:blipFill rotWithShape="1">
          <a:blip r:embed="rId5"/>
          <a:srcRect l="19881" t="27048" r="17024" b="8762"/>
          <a:stretch/>
        </p:blipFill>
        <p:spPr bwMode="auto">
          <a:xfrm>
            <a:off x="533400" y="1143000"/>
            <a:ext cx="8001000" cy="3810000"/>
          </a:xfrm>
          <a:prstGeom prst="rect">
            <a:avLst/>
          </a:prstGeom>
          <a:solidFill>
            <a:schemeClr val="tx2">
              <a:lumMod val="50000"/>
              <a:lumOff val="50000"/>
            </a:schemeClr>
          </a:solidFill>
          <a:ln w="19050">
            <a:solidFill>
              <a:srgbClr val="00B0F0"/>
            </a:solidFill>
          </a:ln>
          <a:extLst>
            <a:ext uri="{53640926-AAD7-44D8-BBD7-CCE9431645EC}">
              <a14:shadowObscured xmlns:a14="http://schemas.microsoft.com/office/drawing/2010/main"/>
            </a:ext>
          </a:extLst>
        </p:spPr>
      </p:pic>
      <p:sp>
        <p:nvSpPr>
          <p:cNvPr id="4" name="Rectangle 3"/>
          <p:cNvSpPr/>
          <p:nvPr/>
        </p:nvSpPr>
        <p:spPr>
          <a:xfrm>
            <a:off x="533400" y="4953000"/>
            <a:ext cx="8001000" cy="609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id-ID" dirty="0">
                <a:latin typeface="+mj-lt"/>
              </a:rPr>
              <a:t>Gambar 3.1   Desain Penelitian </a:t>
            </a:r>
            <a:r>
              <a:rPr lang="id-ID" i="1" dirty="0">
                <a:latin typeface="+mj-lt"/>
              </a:rPr>
              <a:t>Embedded</a:t>
            </a:r>
            <a:r>
              <a:rPr lang="id-ID" dirty="0">
                <a:latin typeface="+mj-lt"/>
              </a:rPr>
              <a:t> (Adaptasi dari Creswell, 2007:68)</a:t>
            </a:r>
          </a:p>
          <a:p>
            <a:pPr algn="ctr"/>
            <a:endParaRPr lang="id-ID"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AutoShape 4"/>
          <p:cNvSpPr>
            <a:spLocks noChangeArrowheads="1"/>
          </p:cNvSpPr>
          <p:nvPr/>
        </p:nvSpPr>
        <p:spPr bwMode="auto">
          <a:xfrm>
            <a:off x="381000" y="609600"/>
            <a:ext cx="3124200" cy="533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dirty="0" err="1">
                <a:latin typeface="Berlin Sans FB" pitchFamily="34" charset="0"/>
              </a:rPr>
              <a:t>Lokasi</a:t>
            </a:r>
            <a:r>
              <a:rPr lang="en-US" sz="2000" dirty="0">
                <a:latin typeface="Berlin Sans FB" pitchFamily="34" charset="0"/>
              </a:rPr>
              <a:t> &amp; </a:t>
            </a:r>
            <a:r>
              <a:rPr lang="en-US" sz="2000" dirty="0" err="1">
                <a:latin typeface="Berlin Sans FB" pitchFamily="34" charset="0"/>
              </a:rPr>
              <a:t>Waktu</a:t>
            </a:r>
            <a:r>
              <a:rPr lang="en-US" sz="2000" dirty="0">
                <a:latin typeface="Berlin Sans FB" pitchFamily="34" charset="0"/>
              </a:rPr>
              <a:t> </a:t>
            </a:r>
            <a:r>
              <a:rPr lang="en-US" sz="2000" dirty="0" err="1">
                <a:latin typeface="Berlin Sans FB" pitchFamily="34" charset="0"/>
              </a:rPr>
              <a:t>Penelitian</a:t>
            </a:r>
            <a:endParaRPr lang="en-US" sz="2000" dirty="0">
              <a:latin typeface="Berlin Sans FB" pitchFamily="34" charset="0"/>
            </a:endParaRPr>
          </a:p>
        </p:txBody>
      </p:sp>
      <p:sp>
        <p:nvSpPr>
          <p:cNvPr id="5" name="Rectangle 4"/>
          <p:cNvSpPr>
            <a:spLocks noChangeArrowheads="1"/>
          </p:cNvSpPr>
          <p:nvPr/>
        </p:nvSpPr>
        <p:spPr bwMode="auto">
          <a:xfrm>
            <a:off x="304800" y="1447800"/>
            <a:ext cx="7848600" cy="461665"/>
          </a:xfrm>
          <a:prstGeom prst="rect">
            <a:avLst/>
          </a:prstGeom>
          <a:noFill/>
          <a:ln w="9525">
            <a:noFill/>
            <a:miter lim="800000"/>
            <a:headEnd/>
            <a:tailEnd/>
          </a:ln>
        </p:spPr>
        <p:txBody>
          <a:bodyPr wrap="square">
            <a:spAutoFit/>
          </a:bodyPr>
          <a:lstStyle/>
          <a:p>
            <a:r>
              <a:rPr lang="en-US" sz="2400" dirty="0" err="1">
                <a:solidFill>
                  <a:srgbClr val="0000FF"/>
                </a:solidFill>
                <a:latin typeface="Berlin Sans FB" pitchFamily="34" charset="0"/>
              </a:rPr>
              <a:t>Lokasi</a:t>
            </a:r>
            <a:r>
              <a:rPr lang="en-US" sz="2400" dirty="0">
                <a:solidFill>
                  <a:srgbClr val="0000FF"/>
                </a:solidFill>
                <a:latin typeface="Berlin Sans FB" pitchFamily="34" charset="0"/>
              </a:rPr>
              <a:t> </a:t>
            </a:r>
            <a:r>
              <a:rPr lang="en-US" sz="2400" dirty="0" err="1">
                <a:solidFill>
                  <a:srgbClr val="0000FF"/>
                </a:solidFill>
                <a:latin typeface="Berlin Sans FB" pitchFamily="34" charset="0"/>
              </a:rPr>
              <a:t>penelitian</a:t>
            </a:r>
            <a:r>
              <a:rPr lang="en-US" sz="2400" dirty="0">
                <a:solidFill>
                  <a:srgbClr val="0000FF"/>
                </a:solidFill>
                <a:latin typeface="Berlin Sans FB" pitchFamily="34" charset="0"/>
              </a:rPr>
              <a:t> </a:t>
            </a:r>
            <a:r>
              <a:rPr lang="en-US" sz="2400" dirty="0" err="1">
                <a:solidFill>
                  <a:srgbClr val="0000FF"/>
                </a:solidFill>
                <a:latin typeface="Berlin Sans FB" pitchFamily="34" charset="0"/>
              </a:rPr>
              <a:t>ini</a:t>
            </a:r>
            <a:r>
              <a:rPr lang="en-US" sz="2400" dirty="0">
                <a:solidFill>
                  <a:srgbClr val="0000FF"/>
                </a:solidFill>
                <a:latin typeface="Berlin Sans FB" pitchFamily="34" charset="0"/>
              </a:rPr>
              <a:t> </a:t>
            </a:r>
            <a:r>
              <a:rPr lang="en-US" sz="2400" dirty="0" err="1">
                <a:solidFill>
                  <a:srgbClr val="0000FF"/>
                </a:solidFill>
                <a:latin typeface="Berlin Sans FB" pitchFamily="34" charset="0"/>
              </a:rPr>
              <a:t>pada</a:t>
            </a:r>
            <a:r>
              <a:rPr lang="en-US" sz="2400" dirty="0">
                <a:solidFill>
                  <a:srgbClr val="0000FF"/>
                </a:solidFill>
                <a:latin typeface="Berlin Sans FB" pitchFamily="34" charset="0"/>
              </a:rPr>
              <a:t> </a:t>
            </a:r>
            <a:r>
              <a:rPr lang="en-US" sz="2400" dirty="0" smtClean="0">
                <a:solidFill>
                  <a:srgbClr val="0000FF"/>
                </a:solidFill>
                <a:latin typeface="Berlin Sans FB" pitchFamily="34" charset="0"/>
              </a:rPr>
              <a:t>S</a:t>
            </a:r>
            <a:r>
              <a:rPr lang="id-ID" sz="2400" dirty="0" smtClean="0">
                <a:solidFill>
                  <a:srgbClr val="0000FF"/>
                </a:solidFill>
                <a:latin typeface="Berlin Sans FB" pitchFamily="34" charset="0"/>
              </a:rPr>
              <a:t>MA KRISTEN  YPKPM </a:t>
            </a:r>
            <a:r>
              <a:rPr lang="en-US" sz="2400" dirty="0" smtClean="0">
                <a:solidFill>
                  <a:srgbClr val="0000FF"/>
                </a:solidFill>
                <a:latin typeface="Berlin Sans FB" pitchFamily="34" charset="0"/>
              </a:rPr>
              <a:t>Ambon </a:t>
            </a:r>
            <a:endParaRPr lang="en-US" sz="2400" dirty="0">
              <a:solidFill>
                <a:srgbClr val="0000FF"/>
              </a:solidFill>
              <a:latin typeface="Berlin Sans FB" pitchFamily="34" charset="0"/>
            </a:endParaRPr>
          </a:p>
        </p:txBody>
      </p:sp>
      <p:sp>
        <p:nvSpPr>
          <p:cNvPr id="6" name="AutoShape 4"/>
          <p:cNvSpPr>
            <a:spLocks noChangeArrowheads="1"/>
          </p:cNvSpPr>
          <p:nvPr/>
        </p:nvSpPr>
        <p:spPr bwMode="auto">
          <a:xfrm>
            <a:off x="381000" y="2133600"/>
            <a:ext cx="2667000" cy="4572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dirty="0" err="1">
                <a:latin typeface="Berlin Sans FB" pitchFamily="34" charset="0"/>
              </a:rPr>
              <a:t>Subjek</a:t>
            </a:r>
            <a:r>
              <a:rPr lang="en-US" sz="2000" dirty="0">
                <a:latin typeface="Berlin Sans FB" pitchFamily="34" charset="0"/>
              </a:rPr>
              <a:t> </a:t>
            </a:r>
            <a:r>
              <a:rPr lang="en-US" sz="2000" dirty="0" err="1">
                <a:latin typeface="Berlin Sans FB" pitchFamily="34" charset="0"/>
              </a:rPr>
              <a:t>Penelitian</a:t>
            </a:r>
            <a:endParaRPr lang="en-US" sz="2000" dirty="0">
              <a:latin typeface="Berlin Sans FB" pitchFamily="34" charset="0"/>
            </a:endParaRPr>
          </a:p>
        </p:txBody>
      </p:sp>
      <p:sp>
        <p:nvSpPr>
          <p:cNvPr id="7" name="Rectangle 6"/>
          <p:cNvSpPr>
            <a:spLocks noChangeArrowheads="1"/>
          </p:cNvSpPr>
          <p:nvPr/>
        </p:nvSpPr>
        <p:spPr bwMode="auto">
          <a:xfrm>
            <a:off x="304800" y="2873276"/>
            <a:ext cx="7848600" cy="2308324"/>
          </a:xfrm>
          <a:prstGeom prst="rect">
            <a:avLst/>
          </a:prstGeom>
          <a:noFill/>
          <a:ln w="9525">
            <a:noFill/>
            <a:miter lim="800000"/>
            <a:headEnd/>
            <a:tailEnd/>
          </a:ln>
        </p:spPr>
        <p:txBody>
          <a:bodyPr>
            <a:spAutoFit/>
          </a:bodyPr>
          <a:lstStyle/>
          <a:p>
            <a:pPr algn="just"/>
            <a:r>
              <a:rPr lang="en-US" sz="2400" dirty="0" err="1">
                <a:solidFill>
                  <a:srgbClr val="0000FF"/>
                </a:solidFill>
                <a:latin typeface="Berlin Sans FB" pitchFamily="34" charset="0"/>
              </a:rPr>
              <a:t>Subjek</a:t>
            </a:r>
            <a:r>
              <a:rPr lang="en-US" sz="2400" dirty="0">
                <a:solidFill>
                  <a:srgbClr val="0000FF"/>
                </a:solidFill>
                <a:latin typeface="Berlin Sans FB" pitchFamily="34" charset="0"/>
              </a:rPr>
              <a:t> </a:t>
            </a:r>
            <a:r>
              <a:rPr lang="en-US" sz="2400" dirty="0" err="1">
                <a:solidFill>
                  <a:srgbClr val="0000FF"/>
                </a:solidFill>
                <a:latin typeface="Berlin Sans FB" pitchFamily="34" charset="0"/>
              </a:rPr>
              <a:t>dalam</a:t>
            </a:r>
            <a:r>
              <a:rPr lang="en-US" sz="2400" dirty="0">
                <a:solidFill>
                  <a:srgbClr val="0000FF"/>
                </a:solidFill>
                <a:latin typeface="Berlin Sans FB" pitchFamily="34" charset="0"/>
              </a:rPr>
              <a:t> </a:t>
            </a:r>
            <a:r>
              <a:rPr lang="en-US" sz="2400" dirty="0" err="1">
                <a:solidFill>
                  <a:srgbClr val="0000FF"/>
                </a:solidFill>
                <a:latin typeface="Berlin Sans FB" pitchFamily="34" charset="0"/>
              </a:rPr>
              <a:t>penelitian</a:t>
            </a:r>
            <a:r>
              <a:rPr lang="en-US" sz="2400" dirty="0">
                <a:solidFill>
                  <a:srgbClr val="0000FF"/>
                </a:solidFill>
                <a:latin typeface="Berlin Sans FB" pitchFamily="34" charset="0"/>
              </a:rPr>
              <a:t> </a:t>
            </a:r>
            <a:r>
              <a:rPr lang="en-US" sz="2400" dirty="0" err="1">
                <a:solidFill>
                  <a:srgbClr val="0000FF"/>
                </a:solidFill>
                <a:latin typeface="Berlin Sans FB" pitchFamily="34" charset="0"/>
              </a:rPr>
              <a:t>ini</a:t>
            </a:r>
            <a:r>
              <a:rPr lang="en-US" sz="2400" dirty="0">
                <a:solidFill>
                  <a:srgbClr val="0000FF"/>
                </a:solidFill>
                <a:latin typeface="Berlin Sans FB" pitchFamily="34" charset="0"/>
              </a:rPr>
              <a:t> </a:t>
            </a:r>
            <a:r>
              <a:rPr lang="en-US" sz="2400" dirty="0" err="1">
                <a:solidFill>
                  <a:srgbClr val="0000FF"/>
                </a:solidFill>
                <a:latin typeface="Berlin Sans FB" pitchFamily="34" charset="0"/>
              </a:rPr>
              <a:t>adalah</a:t>
            </a:r>
            <a:r>
              <a:rPr lang="en-US" sz="2400" dirty="0">
                <a:solidFill>
                  <a:srgbClr val="0000FF"/>
                </a:solidFill>
                <a:latin typeface="Berlin Sans FB" pitchFamily="34" charset="0"/>
              </a:rPr>
              <a:t> </a:t>
            </a:r>
            <a:r>
              <a:rPr lang="en-US" sz="2400" dirty="0" err="1">
                <a:solidFill>
                  <a:srgbClr val="0000FF"/>
                </a:solidFill>
                <a:latin typeface="Berlin Sans FB" pitchFamily="34" charset="0"/>
              </a:rPr>
              <a:t>siswa</a:t>
            </a:r>
            <a:r>
              <a:rPr lang="en-US" sz="2400" dirty="0">
                <a:solidFill>
                  <a:srgbClr val="0000FF"/>
                </a:solidFill>
                <a:latin typeface="Berlin Sans FB" pitchFamily="34" charset="0"/>
              </a:rPr>
              <a:t> </a:t>
            </a:r>
            <a:r>
              <a:rPr lang="en-US" sz="2400" dirty="0" err="1">
                <a:solidFill>
                  <a:srgbClr val="0000FF"/>
                </a:solidFill>
                <a:latin typeface="Berlin Sans FB" pitchFamily="34" charset="0"/>
              </a:rPr>
              <a:t>kelas</a:t>
            </a:r>
            <a:r>
              <a:rPr lang="en-US" sz="2400" dirty="0">
                <a:solidFill>
                  <a:srgbClr val="0000FF"/>
                </a:solidFill>
                <a:latin typeface="Berlin Sans FB" pitchFamily="34" charset="0"/>
              </a:rPr>
              <a:t> </a:t>
            </a:r>
            <a:r>
              <a:rPr lang="id-ID" sz="2400" dirty="0" smtClean="0">
                <a:solidFill>
                  <a:srgbClr val="0000FF"/>
                </a:solidFill>
                <a:latin typeface="Berlin Sans FB" pitchFamily="34" charset="0"/>
              </a:rPr>
              <a:t>X</a:t>
            </a:r>
            <a:r>
              <a:rPr lang="en-US" sz="2400" dirty="0" smtClean="0">
                <a:solidFill>
                  <a:srgbClr val="0000FF"/>
                </a:solidFill>
                <a:latin typeface="Berlin Sans FB" pitchFamily="34" charset="0"/>
              </a:rPr>
              <a:t> S</a:t>
            </a:r>
            <a:r>
              <a:rPr lang="id-ID" sz="2400" dirty="0" smtClean="0">
                <a:solidFill>
                  <a:srgbClr val="0000FF"/>
                </a:solidFill>
                <a:latin typeface="Berlin Sans FB" pitchFamily="34" charset="0"/>
              </a:rPr>
              <a:t>MA</a:t>
            </a:r>
            <a:r>
              <a:rPr lang="en-US" sz="2400" dirty="0" smtClean="0">
                <a:solidFill>
                  <a:srgbClr val="0000FF"/>
                </a:solidFill>
                <a:latin typeface="Berlin Sans FB" pitchFamily="34" charset="0"/>
              </a:rPr>
              <a:t> </a:t>
            </a:r>
            <a:r>
              <a:rPr lang="id-ID" sz="2400" dirty="0" smtClean="0">
                <a:solidFill>
                  <a:srgbClr val="0000FF"/>
                </a:solidFill>
                <a:latin typeface="Berlin Sans FB" pitchFamily="34" charset="0"/>
              </a:rPr>
              <a:t>KRISTEN YPKPM Ambon tahun </a:t>
            </a:r>
            <a:r>
              <a:rPr lang="id-ID" sz="2400" dirty="0">
                <a:solidFill>
                  <a:srgbClr val="0000FF"/>
                </a:solidFill>
                <a:latin typeface="Berlin Sans FB" pitchFamily="34" charset="0"/>
              </a:rPr>
              <a:t>pelajaran </a:t>
            </a:r>
            <a:r>
              <a:rPr lang="id-ID" sz="2400" dirty="0" smtClean="0">
                <a:solidFill>
                  <a:srgbClr val="0000FF"/>
                </a:solidFill>
                <a:latin typeface="Berlin Sans FB" pitchFamily="34" charset="0"/>
              </a:rPr>
              <a:t>20</a:t>
            </a:r>
            <a:r>
              <a:rPr lang="en-US" sz="2400" dirty="0" smtClean="0">
                <a:solidFill>
                  <a:srgbClr val="0000FF"/>
                </a:solidFill>
                <a:latin typeface="Berlin Sans FB" pitchFamily="34" charset="0"/>
              </a:rPr>
              <a:t>1</a:t>
            </a:r>
            <a:r>
              <a:rPr lang="id-ID" sz="2400" dirty="0" smtClean="0">
                <a:solidFill>
                  <a:srgbClr val="0000FF"/>
                </a:solidFill>
                <a:latin typeface="Berlin Sans FB" pitchFamily="34" charset="0"/>
              </a:rPr>
              <a:t>6/20</a:t>
            </a:r>
            <a:r>
              <a:rPr lang="en-US" sz="2400" dirty="0" smtClean="0">
                <a:solidFill>
                  <a:srgbClr val="0000FF"/>
                </a:solidFill>
                <a:latin typeface="Berlin Sans FB" pitchFamily="34" charset="0"/>
              </a:rPr>
              <a:t>1</a:t>
            </a:r>
            <a:r>
              <a:rPr lang="id-ID" sz="2400" dirty="0" smtClean="0">
                <a:solidFill>
                  <a:srgbClr val="0000FF"/>
                </a:solidFill>
                <a:latin typeface="Berlin Sans FB" pitchFamily="34" charset="0"/>
              </a:rPr>
              <a:t>7 semester genap.</a:t>
            </a:r>
            <a:endParaRPr lang="id-ID" sz="2400" dirty="0">
              <a:solidFill>
                <a:srgbClr val="0000FF"/>
              </a:solidFill>
              <a:latin typeface="Berlin Sans FB" pitchFamily="34" charset="0"/>
            </a:endParaRPr>
          </a:p>
          <a:p>
            <a:pPr algn="just"/>
            <a:r>
              <a:rPr lang="id-ID" sz="2400" dirty="0">
                <a:solidFill>
                  <a:srgbClr val="0000FF"/>
                </a:solidFill>
                <a:latin typeface="Berlin Sans FB" pitchFamily="34" charset="0"/>
              </a:rPr>
              <a:t>Penelitian dilakukan selama 6 minggu atau 6 kali pertemuan dengan alokasi waktu 18 x 45 menit. Pertemuan pertama dan terakir, digunakan untuk pretes-posttes.</a:t>
            </a:r>
            <a:endParaRPr lang="en-US" sz="2400" dirty="0">
              <a:solidFill>
                <a:srgbClr val="0000FF"/>
              </a:solidFill>
              <a:latin typeface="Berlin Sans FB"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11000" r="-11000"/>
          </a:stretch>
        </a:blipFill>
        <a:effectLst/>
      </p:bgPr>
    </p:bg>
    <p:spTree>
      <p:nvGrpSpPr>
        <p:cNvPr id="1" name=""/>
        <p:cNvGrpSpPr/>
        <p:nvPr/>
      </p:nvGrpSpPr>
      <p:grpSpPr>
        <a:xfrm>
          <a:off x="0" y="0"/>
          <a:ext cx="0" cy="0"/>
          <a:chOff x="0" y="0"/>
          <a:chExt cx="0" cy="0"/>
        </a:xfrm>
      </p:grpSpPr>
      <p:sp>
        <p:nvSpPr>
          <p:cNvPr id="4" name="AutoShape 4"/>
          <p:cNvSpPr>
            <a:spLocks noChangeArrowheads="1"/>
          </p:cNvSpPr>
          <p:nvPr/>
        </p:nvSpPr>
        <p:spPr bwMode="auto">
          <a:xfrm>
            <a:off x="250825" y="2438400"/>
            <a:ext cx="2644775" cy="6858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dirty="0" err="1">
                <a:latin typeface="Berlin Sans FB" pitchFamily="34" charset="0"/>
              </a:rPr>
              <a:t>Instrumen</a:t>
            </a:r>
            <a:r>
              <a:rPr lang="en-US" sz="2000" dirty="0">
                <a:latin typeface="Berlin Sans FB" pitchFamily="34" charset="0"/>
              </a:rPr>
              <a:t> </a:t>
            </a:r>
            <a:r>
              <a:rPr lang="en-US" sz="2000" dirty="0" err="1">
                <a:latin typeface="Berlin Sans FB" pitchFamily="34" charset="0"/>
              </a:rPr>
              <a:t>Penelitian</a:t>
            </a:r>
            <a:endParaRPr lang="en-US" sz="2000" dirty="0">
              <a:latin typeface="Berlin Sans FB" pitchFamily="34" charset="0"/>
            </a:endParaRPr>
          </a:p>
        </p:txBody>
      </p:sp>
      <p:sp>
        <p:nvSpPr>
          <p:cNvPr id="53249" name="Rectangle 1"/>
          <p:cNvSpPr>
            <a:spLocks noChangeArrowheads="1"/>
          </p:cNvSpPr>
          <p:nvPr/>
        </p:nvSpPr>
        <p:spPr bwMode="auto">
          <a:xfrm>
            <a:off x="290225" y="3427274"/>
            <a:ext cx="7696200" cy="1754326"/>
          </a:xfrm>
          <a:prstGeom prst="rect">
            <a:avLst/>
          </a:prstGeom>
          <a:ln>
            <a:headEnd/>
            <a:tailEnd/>
          </a:ln>
        </p:spPr>
        <p:style>
          <a:lnRef idx="2">
            <a:schemeClr val="dk1"/>
          </a:lnRef>
          <a:fillRef idx="1">
            <a:schemeClr val="lt1"/>
          </a:fillRef>
          <a:effectRef idx="0">
            <a:schemeClr val="dk1"/>
          </a:effectRef>
          <a:fontRef idx="minor">
            <a:schemeClr val="dk1"/>
          </a:fontRef>
        </p:style>
        <p:txBody>
          <a:bodyPr anchor="ctr">
            <a:spAutoFit/>
          </a:bodyPr>
          <a:lstStyle/>
          <a:p>
            <a:pPr algn="just" eaLnBrk="0" hangingPunct="0">
              <a:defRPr/>
            </a:pPr>
            <a:r>
              <a:rPr lang="id-ID" dirty="0"/>
              <a:t>Instrumen penelitian yang digunakan dalam penelitian ini terdiri dari instrumen pembelajaran dan instrumen pengukuran. Instrumen pembelajaran terdiri dari (a) silabus dan (b) Rencana Pelaksanaan Pembelajaran. Instrumen pengukuran terdiri dari (a) lembar observasi; (b) angket respon siswa; (c) pedoman wawancara; (4) catatan lapangan; (e) soal pretes dan postes dan (f) dokumentasi</a:t>
            </a:r>
            <a:endParaRPr lang="en-US" dirty="0">
              <a:solidFill>
                <a:schemeClr val="tx1"/>
              </a:solidFill>
              <a:latin typeface="Britannic Bold" pitchFamily="34" charset="0"/>
            </a:endParaRPr>
          </a:p>
        </p:txBody>
      </p:sp>
      <p:pic>
        <p:nvPicPr>
          <p:cNvPr id="7" name="Picture 6" descr="F:\My Pictures\Animasi PPT\AG00595_.GIF"/>
          <p:cNvPicPr>
            <a:picLocks noChangeAspect="1" noChangeArrowheads="1" noCrop="1"/>
          </p:cNvPicPr>
          <p:nvPr/>
        </p:nvPicPr>
        <p:blipFill>
          <a:blip r:embed="rId4" cstate="print"/>
          <a:srcRect/>
          <a:stretch>
            <a:fillRect/>
          </a:stretch>
        </p:blipFill>
        <p:spPr bwMode="auto">
          <a:xfrm>
            <a:off x="255588" y="381000"/>
            <a:ext cx="1524000" cy="15843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amond(in)">
                                      <p:cBhvr>
                                        <p:cTn id="10" dur="2000"/>
                                        <p:tgtEl>
                                          <p:spTgt spid="4"/>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53249"/>
                                        </p:tgtEl>
                                        <p:attrNameLst>
                                          <p:attrName>style.visibility</p:attrName>
                                        </p:attrNameLst>
                                      </p:cBhvr>
                                      <p:to>
                                        <p:strVal val="visible"/>
                                      </p:to>
                                    </p:set>
                                    <p:animEffect transition="in" filter="diamond(in)">
                                      <p:cBhvr>
                                        <p:cTn id="13" dur="2000"/>
                                        <p:tgtEl>
                                          <p:spTgt spid="53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32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4000" b="-4000"/>
          </a:stretch>
        </a:blipFill>
        <a:effectLst/>
      </p:bgPr>
    </p:bg>
    <p:spTree>
      <p:nvGrpSpPr>
        <p:cNvPr id="1" name=""/>
        <p:cNvGrpSpPr/>
        <p:nvPr/>
      </p:nvGrpSpPr>
      <p:grpSpPr>
        <a:xfrm>
          <a:off x="0" y="0"/>
          <a:ext cx="0" cy="0"/>
          <a:chOff x="0" y="0"/>
          <a:chExt cx="0" cy="0"/>
        </a:xfrm>
      </p:grpSpPr>
      <p:sp>
        <p:nvSpPr>
          <p:cNvPr id="4" name="AutoShape 4"/>
          <p:cNvSpPr>
            <a:spLocks noChangeArrowheads="1"/>
          </p:cNvSpPr>
          <p:nvPr/>
        </p:nvSpPr>
        <p:spPr bwMode="auto">
          <a:xfrm>
            <a:off x="2133600" y="457200"/>
            <a:ext cx="4419600" cy="6858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lvl="0"/>
            <a:r>
              <a:rPr lang="id-ID" sz="2000" b="1" dirty="0"/>
              <a:t>Uji Prasyarat Instrumen Penelitian</a:t>
            </a:r>
            <a:endParaRPr lang="id-ID" sz="2000" dirty="0"/>
          </a:p>
        </p:txBody>
      </p:sp>
      <p:sp>
        <p:nvSpPr>
          <p:cNvPr id="53249" name="Rectangle 1"/>
          <p:cNvSpPr>
            <a:spLocks noChangeArrowheads="1"/>
          </p:cNvSpPr>
          <p:nvPr/>
        </p:nvSpPr>
        <p:spPr bwMode="auto">
          <a:xfrm>
            <a:off x="533400" y="1828800"/>
            <a:ext cx="7696200" cy="92333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nchor="ctr">
            <a:spAutoFit/>
          </a:bodyPr>
          <a:lstStyle/>
          <a:p>
            <a:pPr algn="just"/>
            <a:r>
              <a:rPr lang="id-ID" dirty="0"/>
              <a:t>Instrumen penelitian sebelum diberikan pada kelas perlakuan, terlebih dahulu dilakukan uji coba yang terdiri atas validitas, reabilitas, tingkat kesukaran butir </a:t>
            </a:r>
            <a:r>
              <a:rPr lang="id-ID" dirty="0" smtClean="0"/>
              <a:t>soal, uji daya beda</a:t>
            </a:r>
            <a:endParaRPr lang="id-ID" dirty="0"/>
          </a:p>
        </p:txBody>
      </p:sp>
      <p:pic>
        <p:nvPicPr>
          <p:cNvPr id="5" name="Picture 19" descr="Copy of AG00013_"/>
          <p:cNvPicPr>
            <a:picLocks noGrp="1" noChangeAspect="1" noChangeArrowheads="1" noCrop="1"/>
          </p:cNvPicPr>
          <p:nvPr>
            <p:ph sz="quarter" idx="4294967295"/>
          </p:nvPr>
        </p:nvPicPr>
        <p:blipFill>
          <a:blip r:embed="rId4" cstate="print"/>
          <a:srcRect/>
          <a:stretch>
            <a:fillRect/>
          </a:stretch>
        </p:blipFill>
        <p:spPr>
          <a:xfrm>
            <a:off x="8153400" y="0"/>
            <a:ext cx="1420813" cy="1193800"/>
          </a:xfrm>
          <a:noFill/>
        </p:spPr>
      </p:pic>
      <p:sp>
        <p:nvSpPr>
          <p:cNvPr id="12295"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12297" name="Rectangle 5"/>
          <p:cNvSpPr>
            <a:spLocks noChangeArrowheads="1"/>
          </p:cNvSpPr>
          <p:nvPr/>
        </p:nvSpPr>
        <p:spPr bwMode="auto">
          <a:xfrm>
            <a:off x="0" y="1219200"/>
            <a:ext cx="9144000" cy="0"/>
          </a:xfrm>
          <a:prstGeom prst="rect">
            <a:avLst/>
          </a:prstGeom>
          <a:noFill/>
          <a:ln w="9525">
            <a:noFill/>
            <a:miter lim="800000"/>
            <a:headEnd/>
            <a:tailEnd/>
          </a:ln>
        </p:spPr>
        <p:txBody>
          <a:bodyPr wrap="none" anchor="ctr">
            <a:spAutoFit/>
          </a:bodyPr>
          <a:lstStyle/>
          <a:p>
            <a:pPr eaLnBrk="0" hangingPunct="0">
              <a:tabLst>
                <a:tab pos="114300" algn="l"/>
                <a:tab pos="228600" algn="l"/>
              </a:tabLst>
            </a:pPr>
            <a:endParaRPr lang="en-US"/>
          </a:p>
        </p:txBody>
      </p:sp>
      <p:sp>
        <p:nvSpPr>
          <p:cNvPr id="10" name="AutoShape 4"/>
          <p:cNvSpPr>
            <a:spLocks noChangeArrowheads="1"/>
          </p:cNvSpPr>
          <p:nvPr/>
        </p:nvSpPr>
        <p:spPr bwMode="auto">
          <a:xfrm>
            <a:off x="2216727" y="3200400"/>
            <a:ext cx="4419600" cy="685800"/>
          </a:xfrm>
          <a:prstGeom prst="roundRect">
            <a:avLst>
              <a:gd name="adj" fmla="val 16667"/>
            </a:avLst>
          </a:prstGeom>
          <a:solidFill>
            <a:srgbClr val="FFFFCC"/>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lvl="0" algn="ctr"/>
            <a:r>
              <a:rPr lang="id-ID" sz="2000" b="1" dirty="0"/>
              <a:t>Teknik Pengumpulan Data</a:t>
            </a:r>
            <a:endParaRPr lang="id-ID" sz="2000" dirty="0"/>
          </a:p>
        </p:txBody>
      </p:sp>
      <p:sp>
        <p:nvSpPr>
          <p:cNvPr id="2" name="TextBox 1"/>
          <p:cNvSpPr txBox="1"/>
          <p:nvPr/>
        </p:nvSpPr>
        <p:spPr>
          <a:xfrm>
            <a:off x="457200" y="4343400"/>
            <a:ext cx="7924800" cy="1200329"/>
          </a:xfrm>
          <a:prstGeom prst="rect">
            <a:avLst/>
          </a:prstGeom>
          <a:solidFill>
            <a:srgbClr val="FFFF99"/>
          </a:solidFill>
        </p:spPr>
        <p:txBody>
          <a:bodyPr wrap="square" rtlCol="0">
            <a:spAutoFit/>
          </a:bodyPr>
          <a:lstStyle/>
          <a:p>
            <a:pPr algn="just"/>
            <a:r>
              <a:rPr lang="id-ID" dirty="0"/>
              <a:t>Tes, Pengisian Lembar Observasi, </a:t>
            </a:r>
            <a:r>
              <a:rPr lang="id-ID" dirty="0" smtClean="0"/>
              <a:t> Angket </a:t>
            </a:r>
            <a:r>
              <a:rPr lang="id-ID" dirty="0"/>
              <a:t>respon siswa terhadap pembelajaran  PBL, Pedoman </a:t>
            </a:r>
            <a:r>
              <a:rPr lang="id-ID" dirty="0" smtClean="0"/>
              <a:t>Wawancara </a:t>
            </a:r>
            <a:r>
              <a:rPr lang="id-ID" dirty="0"/>
              <a:t>dan, Membuat Catatan Lapangan</a:t>
            </a:r>
          </a:p>
          <a:p>
            <a:endParaRPr lang="id-ID"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par>
                                <p:cTn id="8" presetID="2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edge">
                                      <p:cBhvr>
                                        <p:cTn id="10" dur="2000"/>
                                        <p:tgtEl>
                                          <p:spTgt spid="5"/>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53249"/>
                                        </p:tgtEl>
                                        <p:attrNameLst>
                                          <p:attrName>style.visibility</p:attrName>
                                        </p:attrNameLst>
                                      </p:cBhvr>
                                      <p:to>
                                        <p:strVal val="visible"/>
                                      </p:to>
                                    </p:set>
                                    <p:animEffect transition="in" filter="wedge">
                                      <p:cBhvr>
                                        <p:cTn id="13" dur="2000"/>
                                        <p:tgtEl>
                                          <p:spTgt spid="53249"/>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edge">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324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s://scontent-sit4-1.xx.fbcdn.net/v/t1.0-9/13096248_1388645417828480_7214013932832067179_n.jpg?oh=11f13294af43b98aa800027e8908a9d4&amp;oe=58510DF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3400" y="381000"/>
            <a:ext cx="8077200" cy="1323439"/>
          </a:xfrm>
          <a:prstGeom prst="rect">
            <a:avLst/>
          </a:prstGeom>
          <a:noFill/>
        </p:spPr>
        <p:txBody>
          <a:bodyPr wrap="square" rtlCol="0">
            <a:spAutoFit/>
          </a:bodyPr>
          <a:lstStyle/>
          <a:p>
            <a:pPr algn="ctr"/>
            <a:r>
              <a:rPr lang="id-ID" sz="2000" b="1" dirty="0">
                <a:solidFill>
                  <a:schemeClr val="bg1"/>
                </a:solidFill>
              </a:rPr>
              <a:t>MODEL MENTAL DAN KETERAMPILAN BERPIKIR KREATIF </a:t>
            </a:r>
            <a:endParaRPr lang="id-ID" sz="2000" dirty="0">
              <a:solidFill>
                <a:schemeClr val="bg1"/>
              </a:solidFill>
            </a:endParaRPr>
          </a:p>
          <a:p>
            <a:pPr algn="ctr"/>
            <a:r>
              <a:rPr lang="id-ID" sz="2000" b="1" dirty="0">
                <a:solidFill>
                  <a:schemeClr val="bg1"/>
                </a:solidFill>
              </a:rPr>
              <a:t>FISIKA SISWA MELALUI MODEL PEMBELAJARAN </a:t>
            </a:r>
            <a:endParaRPr lang="id-ID" sz="2000" dirty="0">
              <a:solidFill>
                <a:schemeClr val="bg1"/>
              </a:solidFill>
            </a:endParaRPr>
          </a:p>
          <a:p>
            <a:pPr algn="ctr"/>
            <a:r>
              <a:rPr lang="id-ID" sz="2000" b="1" i="1" dirty="0">
                <a:solidFill>
                  <a:schemeClr val="bg1"/>
                </a:solidFill>
              </a:rPr>
              <a:t>PROBLEM BASED LEARNING</a:t>
            </a:r>
            <a:r>
              <a:rPr lang="id-ID" sz="2000" b="1" dirty="0">
                <a:solidFill>
                  <a:schemeClr val="bg1"/>
                </a:solidFill>
              </a:rPr>
              <a:t> (PBL) PADA MATERI ELASTISITAS</a:t>
            </a:r>
            <a:endParaRPr lang="id-ID" sz="2000" dirty="0">
              <a:solidFill>
                <a:schemeClr val="bg1"/>
              </a:solidFill>
            </a:endParaRPr>
          </a:p>
          <a:p>
            <a:pPr algn="ctr"/>
            <a:endParaRPr lang="id-ID" sz="2000" dirty="0">
              <a:solidFill>
                <a:schemeClr val="bg1"/>
              </a:solidFill>
            </a:endParaRPr>
          </a:p>
        </p:txBody>
      </p:sp>
      <p:sp>
        <p:nvSpPr>
          <p:cNvPr id="6" name="TextBox 5"/>
          <p:cNvSpPr txBox="1"/>
          <p:nvPr/>
        </p:nvSpPr>
        <p:spPr>
          <a:xfrm>
            <a:off x="990600" y="1896070"/>
            <a:ext cx="7239000" cy="2585323"/>
          </a:xfrm>
          <a:prstGeom prst="rect">
            <a:avLst/>
          </a:prstGeom>
          <a:noFill/>
        </p:spPr>
        <p:txBody>
          <a:bodyPr wrap="square" rtlCol="0">
            <a:spAutoFit/>
          </a:bodyPr>
          <a:lstStyle/>
          <a:p>
            <a:pPr algn="ctr"/>
            <a:r>
              <a:rPr lang="id-ID" b="1" dirty="0">
                <a:solidFill>
                  <a:schemeClr val="bg1"/>
                </a:solidFill>
              </a:rPr>
              <a:t>PROPOSAL </a:t>
            </a:r>
            <a:r>
              <a:rPr lang="id-ID" b="1" dirty="0" smtClean="0">
                <a:solidFill>
                  <a:schemeClr val="bg1"/>
                </a:solidFill>
              </a:rPr>
              <a:t>TESIS</a:t>
            </a:r>
          </a:p>
          <a:p>
            <a:pPr algn="ctr"/>
            <a:endParaRPr lang="id-ID" b="1" dirty="0">
              <a:solidFill>
                <a:schemeClr val="bg1"/>
              </a:solidFill>
            </a:endParaRPr>
          </a:p>
          <a:p>
            <a:pPr algn="ctr"/>
            <a:r>
              <a:rPr lang="en-CA" b="1" dirty="0" err="1">
                <a:solidFill>
                  <a:schemeClr val="bg1"/>
                </a:solidFill>
              </a:rPr>
              <a:t>Oleh</a:t>
            </a:r>
            <a:r>
              <a:rPr lang="en-CA" b="1" dirty="0">
                <a:solidFill>
                  <a:schemeClr val="bg1"/>
                </a:solidFill>
              </a:rPr>
              <a:t> :</a:t>
            </a:r>
            <a:endParaRPr lang="id-ID" dirty="0">
              <a:solidFill>
                <a:schemeClr val="bg1"/>
              </a:solidFill>
            </a:endParaRPr>
          </a:p>
          <a:p>
            <a:pPr algn="ctr"/>
            <a:r>
              <a:rPr lang="id-ID" b="1" dirty="0">
                <a:solidFill>
                  <a:schemeClr val="bg1"/>
                </a:solidFill>
              </a:rPr>
              <a:t>             </a:t>
            </a:r>
            <a:endParaRPr lang="id-ID" dirty="0">
              <a:solidFill>
                <a:schemeClr val="bg1"/>
              </a:solidFill>
            </a:endParaRPr>
          </a:p>
          <a:p>
            <a:pPr algn="ctr"/>
            <a:r>
              <a:rPr lang="en-CA" b="1" dirty="0">
                <a:solidFill>
                  <a:schemeClr val="bg1"/>
                </a:solidFill>
              </a:rPr>
              <a:t>JOHN RAFA</a:t>
            </a:r>
            <a:r>
              <a:rPr lang="id-ID" b="1" dirty="0">
                <a:solidFill>
                  <a:schemeClr val="bg1"/>
                </a:solidFill>
              </a:rPr>
              <a:t>FY</a:t>
            </a:r>
            <a:r>
              <a:rPr lang="en-CA" b="1" dirty="0">
                <a:solidFill>
                  <a:schemeClr val="bg1"/>
                </a:solidFill>
              </a:rPr>
              <a:t> BATLOLONA</a:t>
            </a:r>
            <a:endParaRPr lang="id-ID" dirty="0">
              <a:solidFill>
                <a:schemeClr val="bg1"/>
              </a:solidFill>
            </a:endParaRPr>
          </a:p>
          <a:p>
            <a:pPr algn="ctr"/>
            <a:r>
              <a:rPr lang="en-CA" b="1" dirty="0">
                <a:solidFill>
                  <a:schemeClr val="bg1"/>
                </a:solidFill>
              </a:rPr>
              <a:t>NIM</a:t>
            </a:r>
            <a:r>
              <a:rPr lang="id-ID" b="1" dirty="0">
                <a:solidFill>
                  <a:schemeClr val="bg1"/>
                </a:solidFill>
              </a:rPr>
              <a:t>. 150321806313</a:t>
            </a:r>
            <a:endParaRPr lang="id-ID" dirty="0">
              <a:solidFill>
                <a:schemeClr val="bg1"/>
              </a:solidFill>
            </a:endParaRPr>
          </a:p>
          <a:p>
            <a:pPr algn="ctr"/>
            <a:endParaRPr lang="id-ID" dirty="0">
              <a:solidFill>
                <a:schemeClr val="bg1"/>
              </a:solidFill>
            </a:endParaRPr>
          </a:p>
          <a:p>
            <a:r>
              <a:rPr lang="id-ID" b="1" dirty="0">
                <a:solidFill>
                  <a:schemeClr val="bg1"/>
                </a:solidFill>
              </a:rPr>
              <a:t> </a:t>
            </a:r>
            <a:endParaRPr lang="id-ID" dirty="0">
              <a:solidFill>
                <a:schemeClr val="bg1"/>
              </a:solidFill>
            </a:endParaRPr>
          </a:p>
          <a:p>
            <a:pPr algn="ctr"/>
            <a:endParaRPr lang="id-ID" dirty="0">
              <a:solidFill>
                <a:schemeClr val="bg1"/>
              </a:solidFill>
            </a:endParaRPr>
          </a:p>
        </p:txBody>
      </p:sp>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3100" y="3754875"/>
            <a:ext cx="1437100" cy="1350525"/>
          </a:xfrm>
          <a:prstGeom prst="ellipse">
            <a:avLst/>
          </a:prstGeom>
          <a:ln w="9525">
            <a:solidFill>
              <a:schemeClr val="tx1"/>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
        <p:nvSpPr>
          <p:cNvPr id="11" name="TextBox 10"/>
          <p:cNvSpPr txBox="1"/>
          <p:nvPr/>
        </p:nvSpPr>
        <p:spPr>
          <a:xfrm>
            <a:off x="0" y="5380672"/>
            <a:ext cx="9144000" cy="1477328"/>
          </a:xfrm>
          <a:prstGeom prst="rect">
            <a:avLst/>
          </a:prstGeom>
          <a:solidFill>
            <a:schemeClr val="accent6"/>
          </a:solidFill>
          <a:ln>
            <a:solidFill>
              <a:srgbClr val="0000FF"/>
            </a:solidFill>
          </a:ln>
          <a:effectLst>
            <a:outerShdw blurRad="50800" dist="381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b="1" dirty="0">
                <a:solidFill>
                  <a:schemeClr val="bg1">
                    <a:lumMod val="95000"/>
                  </a:schemeClr>
                </a:solidFill>
              </a:rPr>
              <a:t>UNIVERSITAS NEGERI MALANG</a:t>
            </a:r>
            <a:endParaRPr lang="id-ID" dirty="0">
              <a:solidFill>
                <a:schemeClr val="bg1">
                  <a:lumMod val="95000"/>
                </a:schemeClr>
              </a:solidFill>
            </a:endParaRPr>
          </a:p>
          <a:p>
            <a:pPr algn="ctr"/>
            <a:r>
              <a:rPr lang="en-US" b="1" dirty="0">
                <a:solidFill>
                  <a:schemeClr val="bg1">
                    <a:lumMod val="95000"/>
                  </a:schemeClr>
                </a:solidFill>
              </a:rPr>
              <a:t>PASCASARJANA</a:t>
            </a:r>
            <a:endParaRPr lang="id-ID" dirty="0">
              <a:solidFill>
                <a:schemeClr val="bg1">
                  <a:lumMod val="95000"/>
                </a:schemeClr>
              </a:solidFill>
            </a:endParaRPr>
          </a:p>
          <a:p>
            <a:pPr algn="ctr"/>
            <a:r>
              <a:rPr lang="en-US" b="1" dirty="0">
                <a:solidFill>
                  <a:schemeClr val="bg1">
                    <a:lumMod val="95000"/>
                  </a:schemeClr>
                </a:solidFill>
              </a:rPr>
              <a:t>PROGRAM STUDI PENDIDIKAN FISIKA</a:t>
            </a:r>
            <a:endParaRPr lang="id-ID" dirty="0">
              <a:solidFill>
                <a:schemeClr val="bg1">
                  <a:lumMod val="95000"/>
                </a:schemeClr>
              </a:solidFill>
            </a:endParaRPr>
          </a:p>
          <a:p>
            <a:pPr algn="ctr"/>
            <a:r>
              <a:rPr lang="id-ID" b="1" dirty="0">
                <a:solidFill>
                  <a:schemeClr val="bg1">
                    <a:lumMod val="95000"/>
                  </a:schemeClr>
                </a:solidFill>
              </a:rPr>
              <a:t>AGUSTUS</a:t>
            </a:r>
            <a:r>
              <a:rPr lang="en-US" b="1" dirty="0">
                <a:solidFill>
                  <a:schemeClr val="bg1">
                    <a:lumMod val="95000"/>
                  </a:schemeClr>
                </a:solidFill>
              </a:rPr>
              <a:t> 2016</a:t>
            </a:r>
            <a:endParaRPr lang="id-ID" dirty="0">
              <a:solidFill>
                <a:schemeClr val="bg1">
                  <a:lumMod val="95000"/>
                </a:schemeClr>
              </a:solidFill>
            </a:endParaRPr>
          </a:p>
          <a:p>
            <a:pPr algn="ctr"/>
            <a:endParaRPr lang="id-ID" dirty="0">
              <a:solidFill>
                <a:schemeClr val="bg1">
                  <a:lumMod val="95000"/>
                </a:schemeClr>
              </a:solidFill>
            </a:endParaRPr>
          </a:p>
        </p:txBody>
      </p:sp>
    </p:spTree>
    <p:extLst>
      <p:ext uri="{BB962C8B-B14F-4D97-AF65-F5344CB8AC3E}">
        <p14:creationId xmlns:p14="http://schemas.microsoft.com/office/powerpoint/2010/main" val="1211615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AutoShape 4"/>
          <p:cNvSpPr>
            <a:spLocks noChangeArrowheads="1"/>
          </p:cNvSpPr>
          <p:nvPr/>
        </p:nvSpPr>
        <p:spPr bwMode="auto">
          <a:xfrm>
            <a:off x="2133600" y="457200"/>
            <a:ext cx="4419600" cy="6858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lvl="0" algn="ctr"/>
            <a:r>
              <a:rPr lang="id-ID" sz="2000" b="1" dirty="0"/>
              <a:t>Analisis Data</a:t>
            </a:r>
            <a:endParaRPr lang="id-ID" sz="2000" dirty="0"/>
          </a:p>
        </p:txBody>
      </p:sp>
      <p:sp>
        <p:nvSpPr>
          <p:cNvPr id="2" name="TextBox 1"/>
          <p:cNvSpPr txBox="1"/>
          <p:nvPr/>
        </p:nvSpPr>
        <p:spPr>
          <a:xfrm>
            <a:off x="762000" y="1600200"/>
            <a:ext cx="7848600" cy="1477328"/>
          </a:xfrm>
          <a:prstGeom prst="rect">
            <a:avLst/>
          </a:prstGeom>
          <a:solidFill>
            <a:srgbClr val="FFFF66"/>
          </a:solidFill>
          <a:ln>
            <a:solidFill>
              <a:schemeClr val="tx2">
                <a:lumMod val="75000"/>
                <a:lumOff val="25000"/>
              </a:schemeClr>
            </a:solidFill>
          </a:ln>
        </p:spPr>
        <p:txBody>
          <a:bodyPr wrap="square" rtlCol="0">
            <a:spAutoFit/>
          </a:bodyPr>
          <a:lstStyle/>
          <a:p>
            <a:pPr algn="just"/>
            <a:r>
              <a:rPr lang="id-ID" dirty="0"/>
              <a:t>Analisis data digunakan dalam penelitian ini dilakukan secara kualtatif, kuatitatif, dan</a:t>
            </a:r>
            <a:r>
              <a:rPr lang="id-ID" i="1" dirty="0"/>
              <a:t> mixed methods</a:t>
            </a:r>
            <a:r>
              <a:rPr lang="id-ID" dirty="0"/>
              <a:t>. Analisis data kualitatif terkait dengan model mental siswa dan keterampilan berpikir kreatif, sedangkan analisis data kuantitatif dilakukan pada hasil pretes dan postes model mental dan keterampilan berpikir kreatif siswa. </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28600" y="6019800"/>
            <a:ext cx="9753600" cy="533400"/>
          </a:xfrm>
          <a:prstGeom prst="rect">
            <a:avLst/>
          </a:prstGeom>
          <a:solidFill>
            <a:schemeClr val="bg1">
              <a:alpha val="39999"/>
            </a:schemeClr>
          </a:solidFill>
          <a:ln w="9525">
            <a:noFill/>
            <a:miter lim="800000"/>
            <a:headEnd/>
            <a:tailEnd/>
          </a:ln>
        </p:spPr>
        <p:txBody>
          <a:bodyPr wrap="none" anchor="ctr"/>
          <a:lstStyle/>
          <a:p>
            <a:endParaRPr lang="en-US"/>
          </a:p>
        </p:txBody>
      </p:sp>
      <p:sp>
        <p:nvSpPr>
          <p:cNvPr id="49155" name="WordArt 3"/>
          <p:cNvSpPr>
            <a:spLocks noChangeArrowheads="1" noChangeShapeType="1" noTextEdit="1"/>
          </p:cNvSpPr>
          <p:nvPr/>
        </p:nvSpPr>
        <p:spPr bwMode="auto">
          <a:xfrm>
            <a:off x="838200" y="2438400"/>
            <a:ext cx="3733800" cy="1981200"/>
          </a:xfrm>
          <a:prstGeom prst="rect">
            <a:avLst/>
          </a:prstGeom>
        </p:spPr>
        <p:txBody>
          <a:bodyPr wrap="none" fromWordArt="1">
            <a:prstTxWarp prst="textPlain">
              <a:avLst>
                <a:gd name="adj" fmla="val 50000"/>
              </a:avLst>
            </a:prstTxWarp>
          </a:bodyPr>
          <a:lstStyle/>
          <a:p>
            <a:pPr algn="ctr"/>
            <a:r>
              <a:rPr lang="en-US" sz="3600"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000000">
                      <a:alpha val="79999"/>
                    </a:srgbClr>
                  </a:outerShdw>
                </a:effectLst>
                <a:latin typeface="Algerian"/>
              </a:rPr>
              <a:t>TERIMA KASIH</a:t>
            </a:r>
          </a:p>
          <a:p>
            <a:pPr algn="ctr"/>
            <a:endParaRPr lang="en-US" sz="3600"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000000">
                    <a:alpha val="79999"/>
                  </a:srgbClr>
                </a:outerShdw>
              </a:effectLst>
              <a:latin typeface="Algerian"/>
            </a:endParaRPr>
          </a:p>
        </p:txBody>
      </p:sp>
      <p:pic>
        <p:nvPicPr>
          <p:cNvPr id="18436" name="Picture 6" descr="AG00055_"/>
          <p:cNvPicPr>
            <a:picLocks noChangeAspect="1" noChangeArrowheads="1" noCrop="1"/>
          </p:cNvPicPr>
          <p:nvPr/>
        </p:nvPicPr>
        <p:blipFill>
          <a:blip r:embed="rId3" cstate="print"/>
          <a:srcRect/>
          <a:stretch>
            <a:fillRect/>
          </a:stretch>
        </p:blipFill>
        <p:spPr bwMode="auto">
          <a:xfrm>
            <a:off x="0" y="150813"/>
            <a:ext cx="9144000" cy="153987"/>
          </a:xfrm>
          <a:prstGeom prst="rect">
            <a:avLst/>
          </a:prstGeom>
          <a:noFill/>
          <a:ln w="9525">
            <a:noFill/>
            <a:miter lim="800000"/>
            <a:headEnd/>
            <a:tailEnd/>
          </a:ln>
        </p:spPr>
      </p:pic>
      <p:pic>
        <p:nvPicPr>
          <p:cNvPr id="18437" name="Picture 7" descr="AG00055_"/>
          <p:cNvPicPr>
            <a:picLocks noChangeAspect="1" noChangeArrowheads="1" noCrop="1"/>
          </p:cNvPicPr>
          <p:nvPr/>
        </p:nvPicPr>
        <p:blipFill>
          <a:blip r:embed="rId3" cstate="print"/>
          <a:srcRect/>
          <a:stretch>
            <a:fillRect/>
          </a:stretch>
        </p:blipFill>
        <p:spPr bwMode="auto">
          <a:xfrm rot="10800000">
            <a:off x="0" y="6605588"/>
            <a:ext cx="9144000" cy="153987"/>
          </a:xfrm>
          <a:prstGeom prst="rect">
            <a:avLst/>
          </a:prstGeom>
          <a:noFill/>
          <a:ln w="9525">
            <a:noFill/>
            <a:miter lim="800000"/>
            <a:headEnd/>
            <a:tailEnd/>
          </a:ln>
        </p:spPr>
      </p:pic>
      <p:pic>
        <p:nvPicPr>
          <p:cNvPr id="18438" name="Picture 12" descr="J0126670"/>
          <p:cNvPicPr>
            <a:picLocks noChangeAspect="1" noChangeArrowheads="1" noCrop="1"/>
          </p:cNvPicPr>
          <p:nvPr/>
        </p:nvPicPr>
        <p:blipFill>
          <a:blip r:embed="rId4" cstate="print"/>
          <a:srcRect/>
          <a:stretch>
            <a:fillRect/>
          </a:stretch>
        </p:blipFill>
        <p:spPr bwMode="auto">
          <a:xfrm>
            <a:off x="4800600" y="762000"/>
            <a:ext cx="4165600" cy="5410200"/>
          </a:xfrm>
          <a:prstGeom prst="rect">
            <a:avLst/>
          </a:prstGeom>
          <a:noFill/>
          <a:ln w="9525">
            <a:noFill/>
            <a:miter lim="800000"/>
            <a:headEnd/>
            <a:tailEnd/>
          </a:ln>
        </p:spPr>
      </p:pic>
      <p:pic>
        <p:nvPicPr>
          <p:cNvPr id="18439" name="Picture 7" descr="F:\My Pictures\Animasi PPT\Copy of AG00373_.GIF"/>
          <p:cNvPicPr>
            <a:picLocks noChangeAspect="1" noChangeArrowheads="1" noCrop="1"/>
          </p:cNvPicPr>
          <p:nvPr/>
        </p:nvPicPr>
        <p:blipFill>
          <a:blip r:embed="rId5" cstate="print"/>
          <a:srcRect/>
          <a:stretch>
            <a:fillRect/>
          </a:stretch>
        </p:blipFill>
        <p:spPr bwMode="auto">
          <a:xfrm>
            <a:off x="1600200" y="3810000"/>
            <a:ext cx="1000125" cy="9620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hold" grpId="0" nodeType="withEffect">
                                  <p:stCondLst>
                                    <p:cond delay="0"/>
                                  </p:stCondLst>
                                  <p:childTnLst>
                                    <p:animMotion origin="layout" path="M 0.15 -0.0111 L -0.03333 -0.00555 " pathEditMode="relative" rAng="0" ptsTypes="AA">
                                      <p:cBhvr>
                                        <p:cTn id="6" dur="2000" fill="hold"/>
                                        <p:tgtEl>
                                          <p:spTgt spid="49155"/>
                                        </p:tgtEl>
                                        <p:attrNameLst>
                                          <p:attrName>ppt_x</p:attrName>
                                          <p:attrName>ppt_y</p:attrName>
                                        </p:attrNameLst>
                                      </p:cBhvr>
                                      <p:rCtr x="-9200" y="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Oval 2"/>
          <p:cNvSpPr>
            <a:spLocks noChangeArrowheads="1"/>
          </p:cNvSpPr>
          <p:nvPr/>
        </p:nvSpPr>
        <p:spPr bwMode="auto">
          <a:xfrm>
            <a:off x="3352800" y="228600"/>
            <a:ext cx="2743200" cy="838200"/>
          </a:xfrm>
          <a:prstGeom prst="ellipse">
            <a:avLst/>
          </a:prstGeom>
          <a:gradFill rotWithShape="1">
            <a:gsLst>
              <a:gs pos="0">
                <a:srgbClr val="FF0000"/>
              </a:gs>
              <a:gs pos="100000">
                <a:srgbClr val="FFFFFF"/>
              </a:gs>
            </a:gsLst>
            <a:lin ang="5400000" scaled="1"/>
          </a:gradFill>
          <a:ln w="38100">
            <a:solidFill>
              <a:srgbClr val="0000FF"/>
            </a:solidFill>
            <a:round/>
            <a:headEnd/>
            <a:tailEnd/>
          </a:ln>
        </p:spPr>
        <p:txBody>
          <a:bodyPr wrap="none" anchor="ctr"/>
          <a:lstStyle/>
          <a:p>
            <a:pPr algn="ctr" eaLnBrk="0" hangingPunct="0"/>
            <a:r>
              <a:rPr lang="en-US" sz="2000" b="1">
                <a:latin typeface="Berlin Sans FB" pitchFamily="34" charset="0"/>
              </a:rPr>
              <a:t>Latar Belakang </a:t>
            </a:r>
          </a:p>
        </p:txBody>
      </p:sp>
      <p:grpSp>
        <p:nvGrpSpPr>
          <p:cNvPr id="3" name="Group 2"/>
          <p:cNvGrpSpPr/>
          <p:nvPr/>
        </p:nvGrpSpPr>
        <p:grpSpPr>
          <a:xfrm>
            <a:off x="304800" y="1523999"/>
            <a:ext cx="8153400" cy="1143001"/>
            <a:chOff x="304800" y="1523999"/>
            <a:chExt cx="8153400" cy="1143001"/>
          </a:xfrm>
        </p:grpSpPr>
        <p:sp>
          <p:nvSpPr>
            <p:cNvPr id="8" name="Rounded Rectangle 7"/>
            <p:cNvSpPr>
              <a:spLocks noChangeArrowheads="1"/>
            </p:cNvSpPr>
            <p:nvPr/>
          </p:nvSpPr>
          <p:spPr bwMode="auto">
            <a:xfrm>
              <a:off x="304800" y="1600200"/>
              <a:ext cx="6477000" cy="1066800"/>
            </a:xfrm>
            <a:prstGeom prst="roundRect">
              <a:avLst>
                <a:gd name="adj" fmla="val 16667"/>
              </a:avLst>
            </a:prstGeom>
            <a:gradFill rotWithShape="1">
              <a:gsLst>
                <a:gs pos="0">
                  <a:srgbClr val="FFFF66"/>
                </a:gs>
                <a:gs pos="100000">
                  <a:srgbClr val="FFFFFF"/>
                </a:gs>
              </a:gsLst>
              <a:path path="rect">
                <a:fillToRect r="100000" b="100000"/>
              </a:path>
            </a:gradFill>
            <a:ln w="25400" algn="ctr">
              <a:solidFill>
                <a:schemeClr val="bg1"/>
              </a:solidFill>
              <a:round/>
              <a:headEnd/>
              <a:tailEnd/>
            </a:ln>
          </p:spPr>
          <p:txBody>
            <a:bodyPr anchor="ctr"/>
            <a:lstStyle/>
            <a:p>
              <a:pPr algn="just"/>
              <a:r>
                <a:rPr lang="id-ID" sz="2000" dirty="0"/>
                <a:t>Perkembangan ilmu pengetahuan pada abad 21 menuntut individu untuk menjadi sumber daya manusia (SDM) yang berkualitas dan </a:t>
              </a:r>
              <a:r>
                <a:rPr lang="id-ID" sz="2000" dirty="0" smtClean="0"/>
                <a:t>cerdas.</a:t>
              </a:r>
              <a:endParaRPr lang="en-US" sz="2000" dirty="0">
                <a:latin typeface="Berlin Sans FB" pitchFamily="34" charset="0"/>
              </a:endParaRPr>
            </a:p>
          </p:txBody>
        </p:sp>
        <p:pic>
          <p:nvPicPr>
            <p:cNvPr id="3076" name="Picture 4" descr="Hasil gambar untuk OLIMPIADE FISI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1800" y="1523999"/>
              <a:ext cx="1676400" cy="11430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304800" y="3048000"/>
            <a:ext cx="8153400" cy="1066800"/>
            <a:chOff x="304800" y="2895600"/>
            <a:chExt cx="8153400" cy="1066800"/>
          </a:xfrm>
        </p:grpSpPr>
        <p:sp>
          <p:nvSpPr>
            <p:cNvPr id="19" name="Rounded Rectangle 18"/>
            <p:cNvSpPr>
              <a:spLocks noChangeArrowheads="1"/>
            </p:cNvSpPr>
            <p:nvPr/>
          </p:nvSpPr>
          <p:spPr bwMode="auto">
            <a:xfrm>
              <a:off x="304800" y="2895600"/>
              <a:ext cx="6477000" cy="1066800"/>
            </a:xfrm>
            <a:prstGeom prst="roundRect">
              <a:avLst>
                <a:gd name="adj" fmla="val 16667"/>
              </a:avLst>
            </a:prstGeom>
            <a:gradFill rotWithShape="1">
              <a:gsLst>
                <a:gs pos="0">
                  <a:srgbClr val="FFFF66"/>
                </a:gs>
                <a:gs pos="100000">
                  <a:srgbClr val="FFFFFF"/>
                </a:gs>
              </a:gsLst>
              <a:path path="rect">
                <a:fillToRect r="100000" b="100000"/>
              </a:path>
            </a:gradFill>
            <a:ln w="25400" algn="ctr">
              <a:solidFill>
                <a:schemeClr val="bg1"/>
              </a:solidFill>
              <a:round/>
              <a:headEnd/>
              <a:tailEnd/>
            </a:ln>
          </p:spPr>
          <p:txBody>
            <a:bodyPr anchor="ctr"/>
            <a:lstStyle/>
            <a:p>
              <a:pPr algn="just"/>
              <a:r>
                <a:rPr lang="id-ID" sz="2000" dirty="0"/>
                <a:t>Ciri SDM yang berkualitas adalah mampu mengelola, menggunakan dan mengembangkan keterampilan berpikirnya, salah satunya adalah model mental. </a:t>
              </a:r>
              <a:endParaRPr lang="en-US" sz="2000" dirty="0">
                <a:latin typeface="Berlin Sans FB" pitchFamily="34" charset="0"/>
              </a:endParaRPr>
            </a:p>
          </p:txBody>
        </p:sp>
        <p:pic>
          <p:nvPicPr>
            <p:cNvPr id="20" name="Picture 6" descr="Hasil gambar untuk MODEL MENTA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613"/>
            <a:stretch/>
          </p:blipFill>
          <p:spPr bwMode="auto">
            <a:xfrm>
              <a:off x="6809728" y="2895600"/>
              <a:ext cx="1648472" cy="106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304800" y="4469448"/>
            <a:ext cx="8153400" cy="1931352"/>
            <a:chOff x="304800" y="4469448"/>
            <a:chExt cx="8305800" cy="1931352"/>
          </a:xfrm>
        </p:grpSpPr>
        <p:grpSp>
          <p:nvGrpSpPr>
            <p:cNvPr id="10" name="Group 9"/>
            <p:cNvGrpSpPr/>
            <p:nvPr/>
          </p:nvGrpSpPr>
          <p:grpSpPr>
            <a:xfrm>
              <a:off x="304800" y="4469448"/>
              <a:ext cx="8305800" cy="1931352"/>
              <a:chOff x="304800" y="4469448"/>
              <a:chExt cx="8305800" cy="1931352"/>
            </a:xfrm>
          </p:grpSpPr>
          <p:sp>
            <p:nvSpPr>
              <p:cNvPr id="16" name="Rounded Rectangle 15"/>
              <p:cNvSpPr>
                <a:spLocks noChangeArrowheads="1"/>
              </p:cNvSpPr>
              <p:nvPr/>
            </p:nvSpPr>
            <p:spPr bwMode="auto">
              <a:xfrm>
                <a:off x="304800" y="4508956"/>
                <a:ext cx="6601691" cy="1891844"/>
              </a:xfrm>
              <a:prstGeom prst="roundRect">
                <a:avLst>
                  <a:gd name="adj" fmla="val 16667"/>
                </a:avLst>
              </a:prstGeom>
              <a:gradFill rotWithShape="1">
                <a:gsLst>
                  <a:gs pos="0">
                    <a:srgbClr val="FFFF66"/>
                  </a:gs>
                  <a:gs pos="100000">
                    <a:srgbClr val="FFFFFF"/>
                  </a:gs>
                </a:gsLst>
                <a:path path="rect">
                  <a:fillToRect r="100000" b="100000"/>
                </a:path>
              </a:gradFill>
              <a:ln w="25400" algn="ctr">
                <a:solidFill>
                  <a:schemeClr val="bg1"/>
                </a:solidFill>
                <a:round/>
                <a:headEnd/>
                <a:tailEnd/>
              </a:ln>
            </p:spPr>
            <p:txBody>
              <a:bodyPr anchor="ctr"/>
              <a:lstStyle/>
              <a:p>
                <a:pPr algn="just"/>
                <a:endParaRPr lang="en-US" sz="2000" dirty="0">
                  <a:latin typeface="Berlin Sans FB" pitchFamily="34" charset="0"/>
                </a:endParaRPr>
              </a:p>
            </p:txBody>
          </p:sp>
          <p:pic>
            <p:nvPicPr>
              <p:cNvPr id="3080" name="Picture 8" descr="Hasil gambar untuk PAKAR PSIKOLOG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3249" y="4469448"/>
                <a:ext cx="1797351" cy="19313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457200" y="4609237"/>
              <a:ext cx="6324600" cy="1631216"/>
            </a:xfrm>
            <a:prstGeom prst="rect">
              <a:avLst/>
            </a:prstGeom>
          </p:spPr>
          <p:txBody>
            <a:bodyPr wrap="square">
              <a:spAutoFit/>
            </a:bodyPr>
            <a:lstStyle/>
            <a:p>
              <a:pPr algn="just"/>
              <a:r>
                <a:rPr lang="id-ID" sz="2000" dirty="0"/>
                <a:t>Menurut para pakar psikologi kognitif, model mental adalah representasi model skala internal terhadap realitas eksternal, atau sebagai representasi pribadi mental seseorang terhadap suatu ide atau konsep (Coll &amp; Treagust, 2003). </a:t>
              </a:r>
            </a:p>
          </p:txBody>
        </p:sp>
      </p:gr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0" name="Rounded Rectangle 29"/>
          <p:cNvSpPr>
            <a:spLocks noChangeArrowheads="1"/>
          </p:cNvSpPr>
          <p:nvPr/>
        </p:nvSpPr>
        <p:spPr bwMode="auto">
          <a:xfrm>
            <a:off x="533400" y="228600"/>
            <a:ext cx="8153400" cy="15240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just"/>
            <a:r>
              <a:rPr lang="id-ID" sz="2000" dirty="0"/>
              <a:t>Seseorang yang mengalami kesulitan dalam membangun model mentalnya menyebabkan orang tersebut akan mengalami kesulitan dalam mengembangkan keterampilan berpikirnya, sehingga tidak mampu melakukan pemecahan masalah dengan baik (Senge, 2004).</a:t>
            </a:r>
          </a:p>
          <a:p>
            <a:pPr algn="just"/>
            <a:endParaRPr lang="en-US" sz="2000" dirty="0"/>
          </a:p>
        </p:txBody>
      </p:sp>
      <p:sp>
        <p:nvSpPr>
          <p:cNvPr id="4" name="Rounded Rectangle 3"/>
          <p:cNvSpPr>
            <a:spLocks noChangeArrowheads="1"/>
          </p:cNvSpPr>
          <p:nvPr/>
        </p:nvSpPr>
        <p:spPr bwMode="auto">
          <a:xfrm>
            <a:off x="533400" y="2209800"/>
            <a:ext cx="8153400" cy="12954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anchor="ctr"/>
          <a:lstStyle/>
          <a:p>
            <a:pPr algn="just"/>
            <a:r>
              <a:rPr lang="id-ID" sz="2000" dirty="0"/>
              <a:t>Model mental merupakan sebuah representasi dari beberapa domain atau keadaan yang mendukung pemahaman (</a:t>
            </a:r>
            <a:r>
              <a:rPr lang="id-ID" sz="2000" i="1" dirty="0"/>
              <a:t>understanding</a:t>
            </a:r>
            <a:r>
              <a:rPr lang="id-ID" sz="2000" dirty="0"/>
              <a:t>), alasan (</a:t>
            </a:r>
            <a:r>
              <a:rPr lang="id-ID" sz="2000" i="1" dirty="0"/>
              <a:t>reasoning</a:t>
            </a:r>
            <a:r>
              <a:rPr lang="id-ID" sz="2000" dirty="0"/>
              <a:t>), dan prediksi (</a:t>
            </a:r>
            <a:r>
              <a:rPr lang="id-ID" sz="2000" i="1" dirty="0"/>
              <a:t>prediction</a:t>
            </a:r>
            <a:r>
              <a:rPr lang="id-ID" sz="2000" dirty="0"/>
              <a:t>). </a:t>
            </a:r>
            <a:endParaRPr lang="en-US" sz="2000" dirty="0"/>
          </a:p>
        </p:txBody>
      </p:sp>
      <p:grpSp>
        <p:nvGrpSpPr>
          <p:cNvPr id="6" name="Group 5"/>
          <p:cNvGrpSpPr/>
          <p:nvPr/>
        </p:nvGrpSpPr>
        <p:grpSpPr>
          <a:xfrm>
            <a:off x="533400" y="3962400"/>
            <a:ext cx="8153400" cy="2514600"/>
            <a:chOff x="533400" y="3962400"/>
            <a:chExt cx="8153400" cy="2514600"/>
          </a:xfrm>
        </p:grpSpPr>
        <p:sp>
          <p:nvSpPr>
            <p:cNvPr id="3" name="Rounded Rectangle 2"/>
            <p:cNvSpPr/>
            <p:nvPr/>
          </p:nvSpPr>
          <p:spPr>
            <a:xfrm>
              <a:off x="533400" y="3962400"/>
              <a:ext cx="8153400" cy="251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extBox 1"/>
            <p:cNvSpPr txBox="1"/>
            <p:nvPr/>
          </p:nvSpPr>
          <p:spPr>
            <a:xfrm>
              <a:off x="609600" y="4154031"/>
              <a:ext cx="8001000" cy="2246769"/>
            </a:xfrm>
            <a:prstGeom prst="rect">
              <a:avLst/>
            </a:prstGeom>
            <a:noFill/>
          </p:spPr>
          <p:txBody>
            <a:bodyPr wrap="square" rtlCol="0">
              <a:spAutoFit/>
            </a:bodyPr>
            <a:lstStyle/>
            <a:p>
              <a:pPr algn="just"/>
              <a:r>
                <a:rPr lang="id-ID" sz="2000" dirty="0"/>
                <a:t>Siswa membuat usaha mental untuk memahami sistem yang kompleks tersebut dan membangun representasi mental yang tepat untuk memodelkan dan menjelaskan sistem itu. Siswa tersebut terus-menerus memodifikasi dan mereorganisasi model mentalnya dalam setiap pengalaman baru yang dilalui terutama setelah melalui proses pembelajaran (Gilbert &amp; Treagust, 2009). </a:t>
              </a:r>
            </a:p>
            <a:p>
              <a:endParaRPr lang="id-ID" sz="2000" dirty="0"/>
            </a:p>
          </p:txBody>
        </p:sp>
      </p:grpSp>
      <p:sp>
        <p:nvSpPr>
          <p:cNvPr id="5" name="Down Arrow 4"/>
          <p:cNvSpPr/>
          <p:nvPr/>
        </p:nvSpPr>
        <p:spPr>
          <a:xfrm>
            <a:off x="4267200" y="1752600"/>
            <a:ext cx="685800" cy="457200"/>
          </a:xfrm>
          <a:prstGeom prst="downArrow">
            <a:avLst/>
          </a:prstGeom>
          <a:solidFill>
            <a:srgbClr val="00B050"/>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8" name="Down Arrow 7"/>
          <p:cNvSpPr/>
          <p:nvPr/>
        </p:nvSpPr>
        <p:spPr>
          <a:xfrm>
            <a:off x="4267200" y="3505200"/>
            <a:ext cx="685800" cy="457200"/>
          </a:xfrm>
          <a:prstGeom prst="downArrow">
            <a:avLst/>
          </a:prstGeom>
          <a:solidFill>
            <a:srgbClr val="00B050"/>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 grpId="0" animBg="1"/>
      <p:bldP spid="5"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sz="half" idx="1"/>
          </p:nvPr>
        </p:nvSpPr>
        <p:spPr/>
        <p:txBody>
          <a:bodyPr/>
          <a:lstStyle/>
          <a:p>
            <a:endParaRPr lang="id-ID"/>
          </a:p>
        </p:txBody>
      </p:sp>
      <p:sp>
        <p:nvSpPr>
          <p:cNvPr id="4" name="Content Placeholder 3"/>
          <p:cNvSpPr>
            <a:spLocks noGrp="1"/>
          </p:cNvSpPr>
          <p:nvPr>
            <p:ph sz="half" idx="2"/>
          </p:nvPr>
        </p:nvSpPr>
        <p:spPr/>
        <p:txBody>
          <a:bodyPr/>
          <a:lstStyle/>
          <a:p>
            <a:endParaRPr lang="id-ID"/>
          </a:p>
        </p:txBody>
      </p:sp>
      <p:pic>
        <p:nvPicPr>
          <p:cNvPr id="5122" name="Picture 2" descr="Hasil gambar untuk NAMALAT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228600" y="304800"/>
            <a:ext cx="8534400" cy="6248400"/>
            <a:chOff x="228600" y="304800"/>
            <a:chExt cx="8534400" cy="6248400"/>
          </a:xfrm>
        </p:grpSpPr>
        <p:grpSp>
          <p:nvGrpSpPr>
            <p:cNvPr id="8" name="Group 7"/>
            <p:cNvGrpSpPr/>
            <p:nvPr/>
          </p:nvGrpSpPr>
          <p:grpSpPr>
            <a:xfrm>
              <a:off x="228600" y="381000"/>
              <a:ext cx="2590800" cy="2744927"/>
              <a:chOff x="228600" y="304800"/>
              <a:chExt cx="2590800" cy="2744927"/>
            </a:xfrm>
            <a:effectLst>
              <a:glow rad="63500">
                <a:schemeClr val="accent4">
                  <a:satMod val="175000"/>
                  <a:alpha val="40000"/>
                </a:schemeClr>
              </a:glow>
            </a:effectLst>
          </p:grpSpPr>
          <p:pic>
            <p:nvPicPr>
              <p:cNvPr id="5124" name="Picture 4" descr="Hasil gambar untuk MENTAL MODEL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04800"/>
                <a:ext cx="2590800" cy="183773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18730"/>
                <a:ext cx="2590800"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id-ID" sz="1600" dirty="0" smtClean="0">
                    <a:solidFill>
                      <a:schemeClr val="bg1"/>
                    </a:solidFill>
                  </a:rPr>
                  <a:t>Pengalaman  Baru Tidak </a:t>
                </a:r>
              </a:p>
              <a:p>
                <a:pPr algn="ctr"/>
                <a:r>
                  <a:rPr lang="id-ID" sz="1600" dirty="0" smtClean="0">
                    <a:solidFill>
                      <a:schemeClr val="bg1"/>
                    </a:solidFill>
                  </a:rPr>
                  <a:t>Berorientasi Pada Model Mental</a:t>
                </a:r>
                <a:endParaRPr lang="id-ID" sz="1600" dirty="0">
                  <a:solidFill>
                    <a:schemeClr val="bg1"/>
                  </a:solidFill>
                </a:endParaRPr>
              </a:p>
            </p:txBody>
          </p:sp>
        </p:grpSp>
        <p:grpSp>
          <p:nvGrpSpPr>
            <p:cNvPr id="17" name="Group 16"/>
            <p:cNvGrpSpPr/>
            <p:nvPr/>
          </p:nvGrpSpPr>
          <p:grpSpPr>
            <a:xfrm>
              <a:off x="5867400" y="304800"/>
              <a:ext cx="2895600" cy="2819399"/>
              <a:chOff x="5410200" y="609600"/>
              <a:chExt cx="2895600" cy="2819399"/>
            </a:xfrm>
            <a:effectLst>
              <a:glow rad="101600">
                <a:schemeClr val="accent4">
                  <a:satMod val="175000"/>
                  <a:alpha val="40000"/>
                </a:schemeClr>
              </a:glow>
            </a:effectLst>
          </p:grpSpPr>
          <p:pic>
            <p:nvPicPr>
              <p:cNvPr id="5126" name="Picture 6" descr="Hasil gambar untuk keterampilan dalam berpiki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545" y="609600"/>
                <a:ext cx="2757055" cy="1828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14" name="Rectangle 13"/>
              <p:cNvSpPr/>
              <p:nvPr/>
            </p:nvSpPr>
            <p:spPr>
              <a:xfrm>
                <a:off x="5410200" y="2504208"/>
                <a:ext cx="2895600" cy="92479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d-ID" sz="1600" dirty="0" smtClean="0"/>
                  <a:t>Keterampilan dalam Berpikir</a:t>
                </a:r>
              </a:p>
              <a:p>
                <a:pPr algn="ctr"/>
                <a:r>
                  <a:rPr lang="id-ID" sz="1600" dirty="0" smtClean="0"/>
                  <a:t>(Keterampilan Berpikir </a:t>
                </a:r>
                <a:r>
                  <a:rPr lang="id-ID" sz="1600" dirty="0" smtClean="0"/>
                  <a:t>Kreatif)</a:t>
                </a:r>
                <a:endParaRPr lang="id-ID" sz="1600" dirty="0"/>
              </a:p>
            </p:txBody>
          </p:sp>
        </p:grpSp>
        <p:pic>
          <p:nvPicPr>
            <p:cNvPr id="5128" name="Picture 8" descr="Hasil gambar untuk praktikum fisika elastisit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590800"/>
              <a:ext cx="2921578" cy="2133600"/>
            </a:xfrm>
            <a:prstGeom prst="rect">
              <a:avLst/>
            </a:prstGeom>
            <a:noFill/>
            <a:extLst>
              <a:ext uri="{909E8E84-426E-40DD-AFC4-6F175D3DCCD1}">
                <a14:hiddenFill xmlns:a14="http://schemas.microsoft.com/office/drawing/2010/main">
                  <a:solidFill>
                    <a:srgbClr val="FFFFFF"/>
                  </a:solidFill>
                </a14:hiddenFill>
              </a:ext>
            </a:extLst>
          </p:spPr>
        </p:pic>
        <p:sp>
          <p:nvSpPr>
            <p:cNvPr id="16" name="Left-Right-Up Arrow 15"/>
            <p:cNvSpPr/>
            <p:nvPr/>
          </p:nvSpPr>
          <p:spPr>
            <a:xfrm rot="10800000">
              <a:off x="3276600" y="1676400"/>
              <a:ext cx="2209800" cy="762000"/>
            </a:xfrm>
            <a:prstGeom prst="leftRightUpArrow">
              <a:avLst/>
            </a:prstGeom>
            <a:solidFill>
              <a:srgbClr val="FFFF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id-ID"/>
            </a:p>
          </p:txBody>
        </p:sp>
        <p:sp>
          <p:nvSpPr>
            <p:cNvPr id="19" name="TextBox 18"/>
            <p:cNvSpPr txBox="1"/>
            <p:nvPr/>
          </p:nvSpPr>
          <p:spPr>
            <a:xfrm>
              <a:off x="2895600" y="4724400"/>
              <a:ext cx="2921578"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id-ID" dirty="0" smtClean="0"/>
                <a:t>Pemecahan Masalah (BSNP 2010)</a:t>
              </a:r>
              <a:endParaRPr lang="id-ID" dirty="0"/>
            </a:p>
          </p:txBody>
        </p:sp>
        <p:sp>
          <p:nvSpPr>
            <p:cNvPr id="20" name="Down Arrow 19"/>
            <p:cNvSpPr/>
            <p:nvPr/>
          </p:nvSpPr>
          <p:spPr>
            <a:xfrm>
              <a:off x="7239000" y="3352800"/>
              <a:ext cx="540328" cy="342900"/>
            </a:xfrm>
            <a:prstGeom prst="downArrow">
              <a:avLst/>
            </a:prstGeom>
            <a:solidFill>
              <a:srgbClr val="FFFF66"/>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id-ID"/>
            </a:p>
          </p:txBody>
        </p:sp>
        <p:sp>
          <p:nvSpPr>
            <p:cNvPr id="22" name="Vertical Scroll 21"/>
            <p:cNvSpPr/>
            <p:nvPr/>
          </p:nvSpPr>
          <p:spPr>
            <a:xfrm>
              <a:off x="6248400" y="3810000"/>
              <a:ext cx="2438400" cy="2743200"/>
            </a:xfrm>
            <a:prstGeom prst="verticalScroll">
              <a:avLst/>
            </a:prstGeom>
            <a:solidFill>
              <a:srgbClr val="00FF00"/>
            </a:solidFill>
            <a:effectLst>
              <a:glow rad="101600">
                <a:schemeClr val="accent2">
                  <a:satMod val="175000"/>
                  <a:alpha val="40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smtClean="0">
                <a:solidFill>
                  <a:schemeClr val="tx1"/>
                </a:solidFill>
              </a:endParaRPr>
            </a:p>
            <a:p>
              <a:pPr algn="ctr"/>
              <a:r>
                <a:rPr lang="id-ID" b="1" dirty="0" smtClean="0">
                  <a:solidFill>
                    <a:schemeClr val="tx1"/>
                  </a:solidFill>
                </a:rPr>
                <a:t>Perspektif </a:t>
              </a:r>
              <a:r>
                <a:rPr lang="id-ID" b="1" dirty="0">
                  <a:solidFill>
                    <a:schemeClr val="tx1"/>
                  </a:solidFill>
                </a:rPr>
                <a:t>baru, </a:t>
              </a:r>
              <a:r>
                <a:rPr lang="id-ID" b="1" i="1" dirty="0">
                  <a:solidFill>
                    <a:schemeClr val="tx1"/>
                  </a:solidFill>
                </a:rPr>
                <a:t>novelty</a:t>
              </a:r>
              <a:r>
                <a:rPr lang="id-ID" b="1" dirty="0">
                  <a:solidFill>
                    <a:schemeClr val="tx1"/>
                  </a:solidFill>
                </a:rPr>
                <a:t>, ide-ide baru, pertanyaan baru, </a:t>
              </a:r>
              <a:r>
                <a:rPr lang="id-ID" b="1" dirty="0" smtClean="0">
                  <a:solidFill>
                    <a:schemeClr val="tx1"/>
                  </a:solidFill>
                </a:rPr>
                <a:t>dan menghasilkan </a:t>
              </a:r>
              <a:r>
                <a:rPr lang="id-ID" b="1" dirty="0">
                  <a:solidFill>
                    <a:schemeClr val="tx1"/>
                  </a:solidFill>
                </a:rPr>
                <a:t>solusi </a:t>
              </a:r>
              <a:endParaRPr lang="id-ID" b="1" dirty="0" smtClean="0">
                <a:solidFill>
                  <a:schemeClr val="tx1"/>
                </a:solidFill>
              </a:endParaRPr>
            </a:p>
            <a:p>
              <a:pPr algn="ctr"/>
              <a:r>
                <a:rPr lang="id-ID" b="1" dirty="0" smtClean="0">
                  <a:solidFill>
                    <a:schemeClr val="tx1"/>
                  </a:solidFill>
                </a:rPr>
                <a:t>(Newton &amp; Newton, 2010</a:t>
              </a:r>
              <a:endParaRPr lang="id-ID" b="1" dirty="0">
                <a:solidFill>
                  <a:schemeClr val="tx1"/>
                </a:solidFill>
              </a:endParaRPr>
            </a:p>
            <a:p>
              <a:pPr algn="ctr"/>
              <a:endParaRPr lang="id-ID" dirty="0">
                <a:solidFill>
                  <a:schemeClr val="tx1"/>
                </a:solidFill>
              </a:endParaRPr>
            </a:p>
          </p:txBody>
        </p:sp>
      </p:grpSp>
    </p:spTree>
    <p:extLst>
      <p:ext uri="{BB962C8B-B14F-4D97-AF65-F5344CB8AC3E}">
        <p14:creationId xmlns:p14="http://schemas.microsoft.com/office/powerpoint/2010/main" val="100824650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Hasil gambar untuk PANTAI pasir panjang tu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27"/>
            <a:ext cx="9144000" cy="68649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152013739"/>
              </p:ext>
            </p:extLst>
          </p:nvPr>
        </p:nvGraphicFramePr>
        <p:xfrm>
          <a:off x="858982" y="762000"/>
          <a:ext cx="7467600" cy="3200400"/>
        </p:xfrm>
        <a:graphic>
          <a:graphicData uri="http://schemas.openxmlformats.org/drawingml/2006/table">
            <a:tbl>
              <a:tblPr firstRow="1" bandRow="1">
                <a:tableStyleId>{08FB837D-C827-4EFA-A057-4D05807E0F7C}</a:tableStyleId>
              </a:tblPr>
              <a:tblGrid>
                <a:gridCol w="762000"/>
                <a:gridCol w="3200400"/>
                <a:gridCol w="3505200"/>
              </a:tblGrid>
              <a:tr h="331113">
                <a:tc>
                  <a:txBody>
                    <a:bodyPr/>
                    <a:lstStyle/>
                    <a:p>
                      <a:pPr algn="ctr"/>
                      <a:r>
                        <a:rPr lang="id-ID" sz="1600" dirty="0" smtClean="0"/>
                        <a:t>NO</a:t>
                      </a:r>
                      <a:endParaRPr lang="id-ID" sz="1600" dirty="0"/>
                    </a:p>
                  </a:txBody>
                  <a:tcPr>
                    <a:solidFill>
                      <a:schemeClr val="accent1">
                        <a:lumMod val="50000"/>
                      </a:schemeClr>
                    </a:solidFill>
                  </a:tcPr>
                </a:tc>
                <a:tc>
                  <a:txBody>
                    <a:bodyPr/>
                    <a:lstStyle/>
                    <a:p>
                      <a:pPr algn="ctr"/>
                      <a:r>
                        <a:rPr lang="id-ID" sz="1600" dirty="0" smtClean="0"/>
                        <a:t>SURVEI</a:t>
                      </a:r>
                      <a:endParaRPr lang="id-ID" sz="1600" dirty="0"/>
                    </a:p>
                  </a:txBody>
                  <a:tcPr>
                    <a:solidFill>
                      <a:schemeClr val="accent1">
                        <a:lumMod val="50000"/>
                      </a:schemeClr>
                    </a:solidFill>
                  </a:tcPr>
                </a:tc>
                <a:tc>
                  <a:txBody>
                    <a:bodyPr/>
                    <a:lstStyle/>
                    <a:p>
                      <a:pPr algn="ctr"/>
                      <a:r>
                        <a:rPr lang="id-ID" sz="1600" dirty="0" smtClean="0"/>
                        <a:t>TAHUN 2014</a:t>
                      </a:r>
                      <a:endParaRPr lang="id-ID" sz="1600" dirty="0"/>
                    </a:p>
                  </a:txBody>
                  <a:tcPr>
                    <a:solidFill>
                      <a:schemeClr val="accent1">
                        <a:lumMod val="50000"/>
                      </a:schemeClr>
                    </a:solidFill>
                  </a:tcPr>
                </a:tc>
              </a:tr>
              <a:tr h="1849494">
                <a:tc>
                  <a:txBody>
                    <a:bodyPr/>
                    <a:lstStyle/>
                    <a:p>
                      <a:pPr algn="ctr"/>
                      <a:r>
                        <a:rPr lang="id-ID" sz="1600" dirty="0" smtClean="0"/>
                        <a:t>1</a:t>
                      </a:r>
                      <a:endParaRPr lang="id-ID" sz="1600" dirty="0"/>
                    </a:p>
                  </a:txBody>
                  <a:tcPr>
                    <a:solidFill>
                      <a:schemeClr val="accent1">
                        <a:lumMod val="50000"/>
                      </a:schemeClr>
                    </a:solidFill>
                  </a:tcPr>
                </a:tc>
                <a:tc>
                  <a:txBody>
                    <a:bodyPr/>
                    <a:lstStyle/>
                    <a:p>
                      <a:r>
                        <a:rPr lang="id-ID" sz="1600" i="1" kern="1200" dirty="0" smtClean="0">
                          <a:effectLst/>
                        </a:rPr>
                        <a:t>Programme for International Assessment  </a:t>
                      </a:r>
                      <a:endParaRPr lang="id-ID" sz="1600" i="1" dirty="0"/>
                    </a:p>
                  </a:txBody>
                  <a:tcPr>
                    <a:solidFill>
                      <a:schemeClr val="accent1">
                        <a:lumMod val="50000"/>
                      </a:schemeClr>
                    </a:solidFill>
                  </a:tcPr>
                </a:tc>
                <a:tc>
                  <a:txBody>
                    <a:bodyPr/>
                    <a:lstStyle/>
                    <a:p>
                      <a:pPr algn="l"/>
                      <a:r>
                        <a:rPr lang="id-ID" sz="1600" dirty="0" smtClean="0"/>
                        <a:t>Siswa </a:t>
                      </a:r>
                      <a:r>
                        <a:rPr lang="id-ID" sz="1600" dirty="0" smtClean="0"/>
                        <a:t>Indonesia </a:t>
                      </a:r>
                      <a:r>
                        <a:rPr lang="id-ID" sz="1600" dirty="0" smtClean="0"/>
                        <a:t>belum mampu mencapai Level</a:t>
                      </a:r>
                      <a:r>
                        <a:rPr lang="id-ID" sz="1600" baseline="0" dirty="0" smtClean="0"/>
                        <a:t> 2 </a:t>
                      </a:r>
                      <a:r>
                        <a:rPr lang="id-ID" sz="1600" kern="1200" dirty="0" smtClean="0">
                          <a:effectLst/>
                        </a:rPr>
                        <a:t>Matematika (76 %) dan sains (67%).</a:t>
                      </a:r>
                      <a:r>
                        <a:rPr lang="id-ID" sz="1600" kern="1200" baseline="0" dirty="0" smtClean="0">
                          <a:effectLst/>
                        </a:rPr>
                        <a:t> </a:t>
                      </a:r>
                      <a:r>
                        <a:rPr lang="id-ID" sz="1600" kern="1200" dirty="0" smtClean="0">
                          <a:effectLst/>
                        </a:rPr>
                        <a:t>Kondisi</a:t>
                      </a:r>
                      <a:r>
                        <a:rPr lang="id-ID" sz="1600" kern="1200" baseline="0" dirty="0" smtClean="0">
                          <a:effectLst/>
                        </a:rPr>
                        <a:t> </a:t>
                      </a:r>
                      <a:r>
                        <a:rPr lang="id-ID" sz="1600" kern="1200" dirty="0" smtClean="0">
                          <a:effectLst/>
                        </a:rPr>
                        <a:t>memprihatinkan tersebut ditandai dengan 42,3% siswa bahkan belum mencapai level kecakapan terendah (level 1)  untuk matematika dan 24,7% untuk sains.</a:t>
                      </a:r>
                      <a:endParaRPr lang="id-ID" sz="1600" dirty="0"/>
                    </a:p>
                  </a:txBody>
                  <a:tcPr>
                    <a:solidFill>
                      <a:schemeClr val="accent1">
                        <a:lumMod val="50000"/>
                      </a:schemeClr>
                    </a:solidFill>
                  </a:tcPr>
                </a:tc>
              </a:tr>
              <a:tr h="745318">
                <a:tc>
                  <a:txBody>
                    <a:bodyPr/>
                    <a:lstStyle/>
                    <a:p>
                      <a:pPr algn="ctr"/>
                      <a:r>
                        <a:rPr lang="id-ID" sz="1600" dirty="0" smtClean="0"/>
                        <a:t>2</a:t>
                      </a:r>
                      <a:endParaRPr lang="id-ID" sz="1600" dirty="0"/>
                    </a:p>
                  </a:txBody>
                  <a:tcPr>
                    <a:solidFill>
                      <a:schemeClr val="accent1">
                        <a:lumMod val="50000"/>
                      </a:schemeClr>
                    </a:solidFill>
                  </a:tcPr>
                </a:tc>
                <a:tc>
                  <a:txBody>
                    <a:bodyPr/>
                    <a:lstStyle/>
                    <a:p>
                      <a:r>
                        <a:rPr lang="id-ID" sz="1600" i="1" kern="1200" dirty="0" smtClean="0">
                          <a:effectLst/>
                        </a:rPr>
                        <a:t>Trends In International Mathematics and Science Study </a:t>
                      </a:r>
                      <a:r>
                        <a:rPr lang="id-ID" sz="1600" kern="1200" dirty="0" smtClean="0">
                          <a:effectLst/>
                        </a:rPr>
                        <a:t>(TIMSS)</a:t>
                      </a:r>
                      <a:endParaRPr lang="id-ID" sz="1600" dirty="0"/>
                    </a:p>
                  </a:txBody>
                  <a:tcPr>
                    <a:solidFill>
                      <a:schemeClr val="accent1">
                        <a:lumMod val="50000"/>
                      </a:schemeClr>
                    </a:solidFill>
                  </a:tcPr>
                </a:tc>
                <a:tc>
                  <a:txBody>
                    <a:bodyPr/>
                    <a:lstStyle/>
                    <a:p>
                      <a:pPr algn="l"/>
                      <a:r>
                        <a:rPr lang="id-ID" sz="1600" dirty="0" smtClean="0"/>
                        <a:t>Sama dengan</a:t>
                      </a:r>
                      <a:r>
                        <a:rPr lang="id-ID" sz="1600" baseline="0" dirty="0" smtClean="0"/>
                        <a:t> di atas</a:t>
                      </a:r>
                      <a:endParaRPr lang="id-ID" sz="1600" dirty="0"/>
                    </a:p>
                  </a:txBody>
                  <a:tcPr>
                    <a:solidFill>
                      <a:schemeClr val="accent1">
                        <a:lumMod val="50000"/>
                      </a:schemeClr>
                    </a:solidFill>
                  </a:tcPr>
                </a:tc>
              </a:tr>
            </a:tbl>
          </a:graphicData>
        </a:graphic>
      </p:graphicFrame>
      <p:sp>
        <p:nvSpPr>
          <p:cNvPr id="3" name="TextBox 2"/>
          <p:cNvSpPr txBox="1"/>
          <p:nvPr/>
        </p:nvSpPr>
        <p:spPr>
          <a:xfrm>
            <a:off x="858982" y="3962400"/>
            <a:ext cx="74676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id-ID" dirty="0" smtClean="0"/>
              <a:t>Sumber: OECD 2015</a:t>
            </a:r>
            <a:endParaRPr lang="id-ID" dirty="0"/>
          </a:p>
        </p:txBody>
      </p:sp>
      <p:pic>
        <p:nvPicPr>
          <p:cNvPr id="7172" name="Picture 4" descr="Hasil gambar untuk OLIMPIADE FISI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419600"/>
            <a:ext cx="4248150" cy="1752600"/>
          </a:xfrm>
          <a:prstGeom prst="rect">
            <a:avLst/>
          </a:prstGeom>
          <a:ln>
            <a:solidFill>
              <a:schemeClr val="accent1">
                <a:lumMod val="75000"/>
              </a:schemeClr>
            </a:solidFill>
          </a:ln>
          <a:effectLst>
            <a:glow rad="101600">
              <a:schemeClr val="accent6">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6260068"/>
            <a:ext cx="4248150" cy="369332"/>
          </a:xfrm>
          <a:prstGeom prst="rect">
            <a:avLst/>
          </a:prstGeom>
          <a:solidFill>
            <a:srgbClr val="00FF0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id-ID" b="1" dirty="0" smtClean="0"/>
              <a:t>Masih Tetap Semangat </a:t>
            </a:r>
            <a:endParaRPr lang="id-ID" b="1" dirty="0"/>
          </a:p>
        </p:txBody>
      </p:sp>
      <p:sp>
        <p:nvSpPr>
          <p:cNvPr id="9" name="TextBox 8"/>
          <p:cNvSpPr txBox="1"/>
          <p:nvPr/>
        </p:nvSpPr>
        <p:spPr>
          <a:xfrm>
            <a:off x="381000" y="228600"/>
            <a:ext cx="8534400" cy="369332"/>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id-ID" dirty="0" smtClean="0"/>
              <a:t>KONDISI PENDIDIKAN INDONESIA DI TINGKAT DUNIA </a:t>
            </a:r>
            <a:endParaRPr lang="id-ID" dirty="0"/>
          </a:p>
        </p:txBody>
      </p:sp>
      <p:pic>
        <p:nvPicPr>
          <p:cNvPr id="7178" name="Picture 10" descr="Hasil gambar untuk bendera indonesia 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192881"/>
            <a:ext cx="942975" cy="4407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asil gambar untuk bendera indonesia 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7625" y="228600"/>
            <a:ext cx="942975" cy="4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8195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p:cNvCxnSpPr/>
          <p:nvPr/>
        </p:nvCxnSpPr>
        <p:spPr>
          <a:xfrm>
            <a:off x="3390900" y="2209800"/>
            <a:ext cx="2667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8206" name="Picture 14" descr="Hasil gambar untuk PANTAI pasir panjang tu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6928"/>
            <a:ext cx="9124950" cy="68649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p:cNvGraphicFramePr>
            <a:graphicFrameLocks noGrp="1"/>
          </p:cNvGraphicFramePr>
          <p:nvPr>
            <p:extLst>
              <p:ext uri="{D42A27DB-BD31-4B8C-83A1-F6EECF244321}">
                <p14:modId xmlns:p14="http://schemas.microsoft.com/office/powerpoint/2010/main" val="2058551149"/>
              </p:ext>
            </p:extLst>
          </p:nvPr>
        </p:nvGraphicFramePr>
        <p:xfrm>
          <a:off x="4648200" y="3810000"/>
          <a:ext cx="4038600" cy="1905000"/>
        </p:xfrm>
        <a:graphic>
          <a:graphicData uri="http://schemas.openxmlformats.org/drawingml/2006/table">
            <a:tbl>
              <a:tblPr firstRow="1" bandRow="1">
                <a:tableStyleId>{D7AC3CCA-C797-4891-BE02-D94E43425B78}</a:tableStyleId>
              </a:tblPr>
              <a:tblGrid>
                <a:gridCol w="838200"/>
                <a:gridCol w="1676400"/>
                <a:gridCol w="1524000"/>
              </a:tblGrid>
              <a:tr h="698819">
                <a:tc>
                  <a:txBody>
                    <a:bodyPr/>
                    <a:lstStyle/>
                    <a:p>
                      <a:pPr algn="ctr"/>
                      <a:r>
                        <a:rPr lang="id-ID" dirty="0" smtClean="0"/>
                        <a:t>NO</a:t>
                      </a:r>
                      <a:endParaRPr lang="id-ID" dirty="0"/>
                    </a:p>
                  </a:txBody>
                  <a:tcPr>
                    <a:solidFill>
                      <a:srgbClr val="FFFF00"/>
                    </a:solidFill>
                  </a:tcPr>
                </a:tc>
                <a:tc>
                  <a:txBody>
                    <a:bodyPr/>
                    <a:lstStyle/>
                    <a:p>
                      <a:pPr algn="ctr"/>
                      <a:r>
                        <a:rPr lang="id-ID" dirty="0" smtClean="0"/>
                        <a:t>SMP</a:t>
                      </a:r>
                      <a:endParaRPr lang="id-ID" dirty="0"/>
                    </a:p>
                  </a:txBody>
                  <a:tcPr>
                    <a:solidFill>
                      <a:srgbClr val="FFFF00"/>
                    </a:solidFill>
                  </a:tcPr>
                </a:tc>
                <a:tc>
                  <a:txBody>
                    <a:bodyPr/>
                    <a:lstStyle/>
                    <a:p>
                      <a:pPr algn="ctr"/>
                      <a:r>
                        <a:rPr lang="id-ID" dirty="0" smtClean="0"/>
                        <a:t>SMA</a:t>
                      </a:r>
                      <a:endParaRPr lang="id-ID" dirty="0"/>
                    </a:p>
                  </a:txBody>
                  <a:tcPr>
                    <a:solidFill>
                      <a:srgbClr val="FFFF00"/>
                    </a:solidFill>
                  </a:tcPr>
                </a:tc>
              </a:tr>
              <a:tr h="1206181">
                <a:tc>
                  <a:txBody>
                    <a:bodyPr/>
                    <a:lstStyle/>
                    <a:p>
                      <a:pPr algn="ctr"/>
                      <a:r>
                        <a:rPr lang="id-ID" dirty="0" smtClean="0"/>
                        <a:t>1</a:t>
                      </a:r>
                      <a:endParaRPr lang="id-ID" dirty="0"/>
                    </a:p>
                  </a:txBody>
                  <a:tcPr>
                    <a:solidFill>
                      <a:srgbClr val="FFFF00"/>
                    </a:solidFill>
                  </a:tcPr>
                </a:tc>
                <a:tc>
                  <a:txBody>
                    <a:bodyPr/>
                    <a:lstStyle/>
                    <a:p>
                      <a:pPr algn="ctr"/>
                      <a:r>
                        <a:rPr lang="id-ID" sz="1800" kern="1200" dirty="0" smtClean="0">
                          <a:solidFill>
                            <a:schemeClr val="dk1"/>
                          </a:solidFill>
                          <a:effectLst/>
                          <a:latin typeface="+mn-lt"/>
                          <a:ea typeface="+mn-ea"/>
                          <a:cs typeface="+mn-cs"/>
                        </a:rPr>
                        <a:t>60,00-79,00</a:t>
                      </a:r>
                    </a:p>
                    <a:p>
                      <a:pPr algn="ctr"/>
                      <a:r>
                        <a:rPr lang="id-ID" sz="1800" kern="1200" dirty="0" smtClean="0">
                          <a:solidFill>
                            <a:schemeClr val="dk1"/>
                          </a:solidFill>
                          <a:effectLst/>
                          <a:latin typeface="+mn-lt"/>
                          <a:ea typeface="+mn-ea"/>
                          <a:cs typeface="+mn-cs"/>
                        </a:rPr>
                        <a:t>(Esomar,</a:t>
                      </a:r>
                      <a:r>
                        <a:rPr lang="id-ID" sz="1800" kern="1200" baseline="0" dirty="0" smtClean="0">
                          <a:solidFill>
                            <a:schemeClr val="dk1"/>
                          </a:solidFill>
                          <a:effectLst/>
                          <a:latin typeface="+mn-lt"/>
                          <a:ea typeface="+mn-ea"/>
                          <a:cs typeface="+mn-cs"/>
                        </a:rPr>
                        <a:t> 2015)</a:t>
                      </a:r>
                      <a:endParaRPr lang="id-ID" dirty="0"/>
                    </a:p>
                  </a:txBody>
                  <a:tcPr>
                    <a:solidFill>
                      <a:srgbClr val="FFFF00"/>
                    </a:solidFill>
                  </a:tcPr>
                </a:tc>
                <a:tc>
                  <a:txBody>
                    <a:bodyPr/>
                    <a:lstStyle/>
                    <a:p>
                      <a:r>
                        <a:rPr lang="id-ID" sz="1800" kern="1200" dirty="0" smtClean="0">
                          <a:solidFill>
                            <a:schemeClr val="dk1"/>
                          </a:solidFill>
                          <a:effectLst/>
                          <a:latin typeface="+mn-lt"/>
                          <a:ea typeface="+mn-ea"/>
                          <a:cs typeface="+mn-cs"/>
                        </a:rPr>
                        <a:t>63,35-66,67</a:t>
                      </a:r>
                    </a:p>
                    <a:p>
                      <a:pPr algn="ctr"/>
                      <a:r>
                        <a:rPr lang="id-ID" sz="1800" kern="1200" dirty="0" smtClean="0">
                          <a:solidFill>
                            <a:schemeClr val="dk1"/>
                          </a:solidFill>
                          <a:effectLst/>
                          <a:latin typeface="+mn-lt"/>
                          <a:ea typeface="+mn-ea"/>
                          <a:cs typeface="+mn-cs"/>
                        </a:rPr>
                        <a:t>(de Kock, 2013) </a:t>
                      </a:r>
                      <a:endParaRPr lang="id-ID" dirty="0"/>
                    </a:p>
                  </a:txBody>
                  <a:tcPr>
                    <a:solidFill>
                      <a:srgbClr val="FFFF00"/>
                    </a:solidFill>
                  </a:tcPr>
                </a:tc>
              </a:tr>
            </a:tbl>
          </a:graphicData>
        </a:graphic>
      </p:graphicFrame>
      <p:grpSp>
        <p:nvGrpSpPr>
          <p:cNvPr id="17" name="Group 16"/>
          <p:cNvGrpSpPr/>
          <p:nvPr/>
        </p:nvGrpSpPr>
        <p:grpSpPr>
          <a:xfrm>
            <a:off x="112551" y="152400"/>
            <a:ext cx="8650449" cy="5791200"/>
            <a:chOff x="112551" y="228600"/>
            <a:chExt cx="8650449" cy="5791200"/>
          </a:xfrm>
        </p:grpSpPr>
        <p:pic>
          <p:nvPicPr>
            <p:cNvPr id="8202" name="Picture 10" descr="Hasil gambar untuk JENUH DALAM BELAJAR DI KEL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4" y="3429000"/>
              <a:ext cx="4264025" cy="2590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28600" y="228600"/>
              <a:ext cx="853440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id-ID" dirty="0" smtClean="0"/>
                <a:t>KONDISI PEMBELAJARAN FISIKA DI KOTA AMBON </a:t>
              </a:r>
              <a:endParaRPr lang="id-ID" dirty="0"/>
            </a:p>
          </p:txBody>
        </p:sp>
        <p:grpSp>
          <p:nvGrpSpPr>
            <p:cNvPr id="16" name="Group 15"/>
            <p:cNvGrpSpPr/>
            <p:nvPr/>
          </p:nvGrpSpPr>
          <p:grpSpPr>
            <a:xfrm>
              <a:off x="112551" y="762000"/>
              <a:ext cx="4307049" cy="2590800"/>
              <a:chOff x="112551" y="762000"/>
              <a:chExt cx="4307049" cy="2590800"/>
            </a:xfrm>
          </p:grpSpPr>
          <p:grpSp>
            <p:nvGrpSpPr>
              <p:cNvPr id="11" name="Group 10"/>
              <p:cNvGrpSpPr/>
              <p:nvPr/>
            </p:nvGrpSpPr>
            <p:grpSpPr>
              <a:xfrm>
                <a:off x="112551" y="762000"/>
                <a:ext cx="4307049" cy="2590800"/>
                <a:chOff x="36351" y="0"/>
                <a:chExt cx="4307049" cy="3486151"/>
              </a:xfrm>
            </p:grpSpPr>
            <p:pic>
              <p:nvPicPr>
                <p:cNvPr id="8196" name="Picture 4" descr="Hasil gambar untuk peta pulau amb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1" y="0"/>
                  <a:ext cx="4307049"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3276600" y="2057400"/>
                  <a:ext cx="2286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2819400" y="2819400"/>
                  <a:ext cx="1524000" cy="307777"/>
                </a:xfrm>
                <a:prstGeom prst="rect">
                  <a:avLst/>
                </a:prstGeom>
                <a:noFill/>
              </p:spPr>
              <p:txBody>
                <a:bodyPr wrap="square" rtlCol="0">
                  <a:spAutoFit/>
                </a:bodyPr>
                <a:lstStyle/>
                <a:p>
                  <a:pPr algn="ctr"/>
                  <a:r>
                    <a:rPr lang="id-ID" sz="1400" b="1" dirty="0" smtClean="0"/>
                    <a:t>PUSAT KOTA</a:t>
                  </a:r>
                  <a:endParaRPr lang="id-ID" sz="1400" b="1" dirty="0"/>
                </a:p>
              </p:txBody>
            </p:sp>
          </p:grpSp>
          <p:cxnSp>
            <p:nvCxnSpPr>
              <p:cNvPr id="15" name="Straight Arrow Connector 14"/>
              <p:cNvCxnSpPr/>
              <p:nvPr/>
            </p:nvCxnSpPr>
            <p:spPr>
              <a:xfrm>
                <a:off x="3467100" y="2438400"/>
                <a:ext cx="342900" cy="3397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grpSp>
      <p:sp>
        <p:nvSpPr>
          <p:cNvPr id="18" name="Rectangle 17"/>
          <p:cNvSpPr/>
          <p:nvPr/>
        </p:nvSpPr>
        <p:spPr>
          <a:xfrm>
            <a:off x="228600" y="6019800"/>
            <a:ext cx="8686800" cy="685800"/>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0" algn="l"/>
              </a:tabLst>
            </a:pPr>
            <a:r>
              <a:rPr lang="id-ID" sz="1600" dirty="0" smtClean="0"/>
              <a:t>Inovasi </a:t>
            </a:r>
            <a:r>
              <a:rPr lang="id-ID" sz="1600" dirty="0"/>
              <a:t>pembelajaran dengan menerapkan model pembelajaran berbasis konstruktivistik </a:t>
            </a:r>
            <a:r>
              <a:rPr lang="id-ID" sz="1600" dirty="0" smtClean="0"/>
              <a:t>yang mampu </a:t>
            </a:r>
            <a:r>
              <a:rPr lang="id-ID" sz="1600" dirty="0"/>
              <a:t>memberdayakan model mental dan keterampilan berpikir kreatif siswa</a:t>
            </a:r>
          </a:p>
        </p:txBody>
      </p:sp>
      <p:pic>
        <p:nvPicPr>
          <p:cNvPr id="8204" name="Picture 12" descr="Hasil gambar untuk PEMBELAJARAN FISIKA SMA KELOMP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6636" y="688844"/>
            <a:ext cx="4232564" cy="258775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Hasil gambar untuk pemerintah kota amb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 y="3009820"/>
            <a:ext cx="9334500" cy="53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771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asil gambar untuk PB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8550" y="76200"/>
            <a:ext cx="1619250" cy="164923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52400" y="1752600"/>
            <a:ext cx="8915400" cy="1752600"/>
            <a:chOff x="76200" y="2209800"/>
            <a:chExt cx="8915400" cy="1752600"/>
          </a:xfrm>
          <a:effectLst>
            <a:glow rad="101600">
              <a:schemeClr val="accent2">
                <a:satMod val="175000"/>
                <a:alpha val="40000"/>
              </a:schemeClr>
            </a:glow>
          </a:effectLst>
        </p:grpSpPr>
        <p:pic>
          <p:nvPicPr>
            <p:cNvPr id="7" name="Picture 6" descr="Hasil gambar untuk PEMBELAJARAN FISIKA SMA KELOMPO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2209800"/>
              <a:ext cx="3048000" cy="1752600"/>
            </a:xfrm>
            <a:prstGeom prst="rect">
              <a:avLst/>
            </a:prstGeom>
            <a:ln>
              <a:solidFill>
                <a:schemeClr val="accent2"/>
              </a:solidFill>
            </a:ln>
            <a:effectLst>
              <a:outerShdw blurRad="292100" dist="139700" dir="2700000" algn="tl" rotWithShape="0">
                <a:srgbClr val="333333">
                  <a:alpha val="65000"/>
                </a:srgbClr>
              </a:outerShdw>
            </a:effectLst>
          </p:spPr>
        </p:pic>
        <p:pic>
          <p:nvPicPr>
            <p:cNvPr id="9224" name="Picture 8" descr="Hasil gambar untuk GURU MEMBIMBING SISWA DALAM KELOMP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2209800"/>
              <a:ext cx="2971800" cy="1752600"/>
            </a:xfrm>
            <a:prstGeom prst="rect">
              <a:avLst/>
            </a:prstGeom>
            <a:ln>
              <a:solidFill>
                <a:schemeClr val="accent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6" name="Picture 10" descr="Hasil gambar untuk PRESENTASI KELOMP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3600" y="2209800"/>
              <a:ext cx="3048000" cy="1752600"/>
            </a:xfrm>
            <a:prstGeom prst="rect">
              <a:avLst/>
            </a:prstGeom>
            <a:ln>
              <a:solidFill>
                <a:schemeClr val="accent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228600" y="3697069"/>
            <a:ext cx="876300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360363" indent="-360363" algn="just"/>
            <a:r>
              <a:rPr lang="id-ID" dirty="0" smtClean="0"/>
              <a:t>1. PBL </a:t>
            </a:r>
            <a:r>
              <a:rPr lang="id-ID" dirty="0"/>
              <a:t>melibatkan pengalaman-pengalaman belajar siswa melalui pengembangan </a:t>
            </a:r>
            <a:r>
              <a:rPr lang="id-ID" dirty="0" smtClean="0"/>
              <a:t> keterampilan </a:t>
            </a:r>
            <a:r>
              <a:rPr lang="id-ID" dirty="0"/>
              <a:t>bertanya dan berpikir untuk menyelesaikan masalah </a:t>
            </a:r>
            <a:r>
              <a:rPr lang="id-ID" dirty="0" smtClean="0"/>
              <a:t>fisika.</a:t>
            </a:r>
            <a:endParaRPr lang="id-ID" dirty="0"/>
          </a:p>
        </p:txBody>
      </p:sp>
      <p:sp>
        <p:nvSpPr>
          <p:cNvPr id="8" name="TextBox 7"/>
          <p:cNvSpPr txBox="1"/>
          <p:nvPr/>
        </p:nvSpPr>
        <p:spPr>
          <a:xfrm>
            <a:off x="228600" y="4419600"/>
            <a:ext cx="8763000" cy="1200329"/>
          </a:xfrm>
          <a:prstGeom prst="rect">
            <a:avLst/>
          </a:prstGeom>
          <a:solidFill>
            <a:schemeClr val="accent1">
              <a:lumMod val="25000"/>
            </a:schemeClr>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marL="263525" indent="-263525"/>
            <a:r>
              <a:rPr lang="id-ID" dirty="0" smtClean="0"/>
              <a:t>2. PBL </a:t>
            </a:r>
            <a:r>
              <a:rPr lang="id-ID" dirty="0"/>
              <a:t>potensial untuk memfasilitasi kualitas model mental yang baik tentang suatu  </a:t>
            </a:r>
            <a:r>
              <a:rPr lang="id-ID" dirty="0" smtClean="0"/>
              <a:t> objek/materi </a:t>
            </a:r>
            <a:r>
              <a:rPr lang="id-ID" dirty="0"/>
              <a:t>yang merangsang perubahan struktur berpikir. </a:t>
            </a:r>
            <a:endParaRPr lang="id-ID" dirty="0" smtClean="0"/>
          </a:p>
          <a:p>
            <a:pPr marL="263525" indent="-263525" algn="just"/>
            <a:r>
              <a:rPr lang="id-ID" dirty="0" smtClean="0"/>
              <a:t>	Temuan </a:t>
            </a:r>
            <a:r>
              <a:rPr lang="id-ID" dirty="0"/>
              <a:t>Lycke </a:t>
            </a:r>
            <a:r>
              <a:rPr lang="id-ID" i="1" dirty="0"/>
              <a:t>et al </a:t>
            </a:r>
            <a:r>
              <a:rPr lang="id-ID" dirty="0"/>
              <a:t>(2006) &amp; William </a:t>
            </a:r>
            <a:r>
              <a:rPr lang="id-ID" i="1" dirty="0"/>
              <a:t>et al </a:t>
            </a:r>
            <a:r>
              <a:rPr lang="id-ID" dirty="0"/>
              <a:t>(2007) membuktikan bahwa PBL berpotensi terhadap perubahan model mental </a:t>
            </a:r>
            <a:r>
              <a:rPr lang="id-ID" dirty="0" smtClean="0"/>
              <a:t>siswa.</a:t>
            </a:r>
            <a:endParaRPr lang="id-ID" dirty="0"/>
          </a:p>
        </p:txBody>
      </p:sp>
      <p:sp>
        <p:nvSpPr>
          <p:cNvPr id="9" name="TextBox 8"/>
          <p:cNvSpPr txBox="1"/>
          <p:nvPr/>
        </p:nvSpPr>
        <p:spPr>
          <a:xfrm>
            <a:off x="228600" y="5791200"/>
            <a:ext cx="8686800" cy="646331"/>
          </a:xfrm>
          <a:prstGeom prst="rect">
            <a:avLst/>
          </a:prstGeom>
          <a:solidFill>
            <a:srgbClr val="FF3399"/>
          </a:solidFill>
        </p:spPr>
        <p:txBody>
          <a:bodyPr wrap="square" rtlCol="0">
            <a:spAutoFit/>
          </a:bodyPr>
          <a:lstStyle/>
          <a:p>
            <a:pPr marL="263525" indent="-263525" algn="just"/>
            <a:r>
              <a:rPr lang="id-ID" dirty="0" smtClean="0"/>
              <a:t>3. Zhou </a:t>
            </a:r>
            <a:r>
              <a:rPr lang="id-ID" dirty="0"/>
              <a:t>(2015) menjelaskan potensi PBL dalam menumbuhkan kreativitas siswa dapat dimulai dari aktivitas individu yang dilanjutkan dengan aktivitas </a:t>
            </a:r>
            <a:r>
              <a:rPr lang="id-ID" dirty="0" smtClean="0"/>
              <a:t>individual.</a:t>
            </a:r>
            <a:endParaRPr lang="id-ID" dirty="0"/>
          </a:p>
        </p:txBody>
      </p:sp>
    </p:spTree>
    <p:extLst>
      <p:ext uri="{BB962C8B-B14F-4D97-AF65-F5344CB8AC3E}">
        <p14:creationId xmlns:p14="http://schemas.microsoft.com/office/powerpoint/2010/main" val="28001973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9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3250" name="Oval 2"/>
          <p:cNvSpPr>
            <a:spLocks noChangeArrowheads="1"/>
          </p:cNvSpPr>
          <p:nvPr/>
        </p:nvSpPr>
        <p:spPr bwMode="auto">
          <a:xfrm>
            <a:off x="3124200" y="361950"/>
            <a:ext cx="2655888" cy="914400"/>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endParaRPr lang="en-US" sz="2400" dirty="0">
              <a:latin typeface="Berlin Sans FB" pitchFamily="34" charset="0"/>
            </a:endParaRPr>
          </a:p>
          <a:p>
            <a:pPr algn="ctr">
              <a:defRPr/>
            </a:pPr>
            <a:r>
              <a:rPr lang="en-US" sz="2400" dirty="0" err="1">
                <a:latin typeface="Berlin Sans FB" pitchFamily="34" charset="0"/>
              </a:rPr>
              <a:t>Rumusan</a:t>
            </a:r>
            <a:r>
              <a:rPr lang="en-US" sz="2400" dirty="0">
                <a:latin typeface="Berlin Sans FB" pitchFamily="34" charset="0"/>
              </a:rPr>
              <a:t> </a:t>
            </a:r>
            <a:r>
              <a:rPr lang="en-US" sz="2400" dirty="0" err="1">
                <a:latin typeface="Berlin Sans FB" pitchFamily="34" charset="0"/>
              </a:rPr>
              <a:t>Masalah</a:t>
            </a:r>
            <a:endParaRPr lang="en-US" sz="2400" dirty="0">
              <a:latin typeface="Berlin Sans FB" pitchFamily="34" charset="0"/>
            </a:endParaRPr>
          </a:p>
          <a:p>
            <a:pPr algn="ctr">
              <a:defRPr/>
            </a:pPr>
            <a:endParaRPr lang="en-US" sz="2400" dirty="0">
              <a:latin typeface="Berlin Sans FB" pitchFamily="34" charset="0"/>
            </a:endParaRPr>
          </a:p>
        </p:txBody>
      </p:sp>
      <p:sp>
        <p:nvSpPr>
          <p:cNvPr id="30" name="Rounded Rectangle 29"/>
          <p:cNvSpPr>
            <a:spLocks noChangeArrowheads="1"/>
          </p:cNvSpPr>
          <p:nvPr/>
        </p:nvSpPr>
        <p:spPr bwMode="auto">
          <a:xfrm>
            <a:off x="1011382" y="1657350"/>
            <a:ext cx="7369175" cy="131445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marL="442913" lvl="0" indent="-442913" algn="just">
              <a:defRPr/>
            </a:pPr>
            <a:r>
              <a:rPr lang="id-ID" sz="2000" dirty="0" smtClean="0"/>
              <a:t>1. Bagaimana </a:t>
            </a:r>
            <a:r>
              <a:rPr lang="id-ID" sz="2000" dirty="0"/>
              <a:t>model mental fisika siswa pada materi elastisitas SMA Kristen YPKPM Ambon yang diajarkan dengan model pembelajaran PBL dan konvensional?</a:t>
            </a:r>
          </a:p>
          <a:p>
            <a:pPr algn="just">
              <a:defRPr/>
            </a:pPr>
            <a:endParaRPr lang="en-US" sz="2000" dirty="0">
              <a:latin typeface="Berlin Sans FB" pitchFamily="34" charset="0"/>
            </a:endParaRPr>
          </a:p>
        </p:txBody>
      </p:sp>
      <p:sp>
        <p:nvSpPr>
          <p:cNvPr id="6" name="Rounded Rectangle 5"/>
          <p:cNvSpPr>
            <a:spLocks noChangeArrowheads="1"/>
          </p:cNvSpPr>
          <p:nvPr/>
        </p:nvSpPr>
        <p:spPr bwMode="auto">
          <a:xfrm>
            <a:off x="990600" y="3200400"/>
            <a:ext cx="7369175" cy="15240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marL="360363" lvl="0" indent="-360363" algn="just">
              <a:defRPr/>
            </a:pPr>
            <a:r>
              <a:rPr lang="id-ID" sz="2000" dirty="0" smtClean="0"/>
              <a:t>2. Bagaimana </a:t>
            </a:r>
            <a:r>
              <a:rPr lang="id-ID" sz="2000" dirty="0"/>
              <a:t>keterampilan berpikir kreatif fisika siswa pada materi elastisitas SMA Kristen YPKPM Ambon yang diajarkan dengan model pembelajaran PBL dan konvensional?</a:t>
            </a:r>
          </a:p>
          <a:p>
            <a:pPr algn="just">
              <a:defRPr/>
            </a:pPr>
            <a:endParaRPr lang="en-US" sz="2000" dirty="0">
              <a:latin typeface="Berlin Sans FB"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diamond(in)">
                                      <p:cBhvr>
                                        <p:cTn id="7" dur="2000"/>
                                        <p:tgtEl>
                                          <p:spTgt spid="5325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amond(in)">
                                      <p:cBhvr>
                                        <p:cTn id="12" dur="20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nimBg="1"/>
      <p:bldP spid="30" grpId="0" animBg="1"/>
      <p:bldP spid="6"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Clouds</Template>
  <TotalTime>6143</TotalTime>
  <Words>1156</Words>
  <Application>Microsoft Office PowerPoint</Application>
  <PresentationFormat>On-screen Show (4:3)</PresentationFormat>
  <Paragraphs>136</Paragraphs>
  <Slides>21</Slides>
  <Notes>15</Notes>
  <HiddenSlides>0</HiddenSlides>
  <MMClips>0</MMClips>
  <ScaleCrop>false</ScaleCrop>
  <HeadingPairs>
    <vt:vector size="4" baseType="variant">
      <vt:variant>
        <vt:lpstr>Theme</vt:lpstr>
      </vt:variant>
      <vt:variant>
        <vt:i4>4</vt:i4>
      </vt:variant>
      <vt:variant>
        <vt:lpstr>Slide Titles</vt:lpstr>
      </vt:variant>
      <vt:variant>
        <vt:i4>21</vt:i4>
      </vt:variant>
    </vt:vector>
  </HeadingPairs>
  <TitlesOfParts>
    <vt:vector size="25" baseType="lpstr">
      <vt:lpstr>Default Design</vt:lpstr>
      <vt:lpstr>1_Default Design</vt:lpstr>
      <vt:lpstr>2_Default Design</vt:lpstr>
      <vt:lpstr>3_Default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LOVELYA</dc:creator>
  <cp:lastModifiedBy>ACER</cp:lastModifiedBy>
  <cp:revision>1205</cp:revision>
  <dcterms:created xsi:type="dcterms:W3CDTF">2008-05-01T16:23:13Z</dcterms:created>
  <dcterms:modified xsi:type="dcterms:W3CDTF">2016-08-29T10:37:35Z</dcterms:modified>
</cp:coreProperties>
</file>